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9.jpg" ContentType="image/jpg"/>
  <Override PartName="/ppt/media/image60.jpg" ContentType="image/jpg"/>
  <Override PartName="/ppt/media/image6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60" r:id="rId18"/>
    <p:sldId id="273" r:id="rId19"/>
    <p:sldId id="274" r:id="rId20"/>
    <p:sldId id="275" r:id="rId21"/>
    <p:sldId id="276" r:id="rId22"/>
    <p:sldId id="351" r:id="rId23"/>
    <p:sldId id="348" r:id="rId24"/>
    <p:sldId id="310" r:id="rId25"/>
    <p:sldId id="352" r:id="rId26"/>
    <p:sldId id="353" r:id="rId27"/>
    <p:sldId id="354" r:id="rId28"/>
    <p:sldId id="356" r:id="rId29"/>
    <p:sldId id="357" r:id="rId30"/>
    <p:sldId id="358" r:id="rId31"/>
    <p:sldId id="359" r:id="rId32"/>
    <p:sldId id="360" r:id="rId33"/>
    <p:sldId id="361" r:id="rId34"/>
    <p:sldId id="362" r:id="rId35"/>
    <p:sldId id="363" r:id="rId36"/>
    <p:sldId id="364" r:id="rId37"/>
    <p:sldId id="36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ket prajapati" initials="ap" lastIdx="1" clrIdx="0">
    <p:extLst>
      <p:ext uri="{19B8F6BF-5375-455C-9EA6-DF929625EA0E}">
        <p15:presenceInfo xmlns:p15="http://schemas.microsoft.com/office/powerpoint/2012/main" userId="ed97141551a286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commentAuthors" Target="commentAuthor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ableStyles" Target="tableStyles.xml" /></Relationships>
</file>

<file path=ppt/diagrams/_rels/data1.xml.rels><?xml version="1.0" encoding="UTF-8" standalone="yes"?>
<Relationships xmlns="http://schemas.openxmlformats.org/package/2006/relationships"><Relationship Id="rId8" Type="http://schemas.openxmlformats.org/officeDocument/2006/relationships/image" Target="../media/image12.svg" /><Relationship Id="rId3" Type="http://schemas.openxmlformats.org/officeDocument/2006/relationships/image" Target="../media/image7.png" /><Relationship Id="rId7" Type="http://schemas.openxmlformats.org/officeDocument/2006/relationships/image" Target="../media/image11.png" /><Relationship Id="rId2" Type="http://schemas.openxmlformats.org/officeDocument/2006/relationships/image" Target="../media/image6.svg" /><Relationship Id="rId1" Type="http://schemas.openxmlformats.org/officeDocument/2006/relationships/image" Target="../media/image5.png" /><Relationship Id="rId6" Type="http://schemas.openxmlformats.org/officeDocument/2006/relationships/image" Target="../media/image10.svg" /><Relationship Id="rId5" Type="http://schemas.openxmlformats.org/officeDocument/2006/relationships/image" Target="../media/image9.png" /><Relationship Id="rId10" Type="http://schemas.openxmlformats.org/officeDocument/2006/relationships/image" Target="../media/image14.svg" /><Relationship Id="rId4" Type="http://schemas.openxmlformats.org/officeDocument/2006/relationships/image" Target="../media/image8.svg" /><Relationship Id="rId9" Type="http://schemas.openxmlformats.org/officeDocument/2006/relationships/image" Target="../media/image13.png" /></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 /><Relationship Id="rId3" Type="http://schemas.openxmlformats.org/officeDocument/2006/relationships/image" Target="../media/image7.png" /><Relationship Id="rId7" Type="http://schemas.openxmlformats.org/officeDocument/2006/relationships/image" Target="../media/image11.png" /><Relationship Id="rId2" Type="http://schemas.openxmlformats.org/officeDocument/2006/relationships/image" Target="../media/image6.svg" /><Relationship Id="rId1" Type="http://schemas.openxmlformats.org/officeDocument/2006/relationships/image" Target="../media/image5.png" /><Relationship Id="rId6" Type="http://schemas.openxmlformats.org/officeDocument/2006/relationships/image" Target="../media/image10.svg" /><Relationship Id="rId5" Type="http://schemas.openxmlformats.org/officeDocument/2006/relationships/image" Target="../media/image9.png" /><Relationship Id="rId10" Type="http://schemas.openxmlformats.org/officeDocument/2006/relationships/image" Target="../media/image14.svg" /><Relationship Id="rId4" Type="http://schemas.openxmlformats.org/officeDocument/2006/relationships/image" Target="../media/image8.svg" /><Relationship Id="rId9" Type="http://schemas.openxmlformats.org/officeDocument/2006/relationships/image" Target="../media/image13.png" /></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D163A-0525-4033-AC08-D7C37658BF8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C049001-00CB-49D2-8C82-B136AD381AA4}">
      <dgm:prSet/>
      <dgm:spPr/>
      <dgm:t>
        <a:bodyPr/>
        <a:lstStyle/>
        <a:p>
          <a:pPr>
            <a:defRPr cap="all"/>
          </a:pPr>
          <a:r>
            <a:rPr lang="en-US" b="1" dirty="0"/>
            <a:t>1.</a:t>
          </a:r>
          <a:r>
            <a:rPr lang="en-US" dirty="0"/>
            <a:t>Saves Time</a:t>
          </a:r>
        </a:p>
      </dgm:t>
    </dgm:pt>
    <dgm:pt modelId="{F07B8EA6-B3DD-4428-9999-2C390981EBC4}" type="parTrans" cxnId="{ADFA20A0-0AA2-48D2-86D5-6FE02BC5BA8C}">
      <dgm:prSet/>
      <dgm:spPr/>
      <dgm:t>
        <a:bodyPr/>
        <a:lstStyle/>
        <a:p>
          <a:endParaRPr lang="en-US"/>
        </a:p>
      </dgm:t>
    </dgm:pt>
    <dgm:pt modelId="{8F098243-ACF8-42BD-8A2D-ED28053A6407}" type="sibTrans" cxnId="{ADFA20A0-0AA2-48D2-86D5-6FE02BC5BA8C}">
      <dgm:prSet/>
      <dgm:spPr/>
      <dgm:t>
        <a:bodyPr/>
        <a:lstStyle/>
        <a:p>
          <a:endParaRPr lang="en-US"/>
        </a:p>
      </dgm:t>
    </dgm:pt>
    <dgm:pt modelId="{1A39BE3C-1368-40F5-A03D-B07A3B2FFF18}">
      <dgm:prSet/>
      <dgm:spPr/>
      <dgm:t>
        <a:bodyPr/>
        <a:lstStyle/>
        <a:p>
          <a:pPr>
            <a:defRPr cap="all"/>
          </a:pPr>
          <a:r>
            <a:rPr lang="en-US" b="1"/>
            <a:t>2.</a:t>
          </a:r>
          <a:r>
            <a:rPr lang="en-US"/>
            <a:t>Saves Money </a:t>
          </a:r>
        </a:p>
      </dgm:t>
    </dgm:pt>
    <dgm:pt modelId="{A3EE4D73-4B79-47DF-AC51-7AC1581B449C}" type="parTrans" cxnId="{F6DCD9BC-CDF1-44EA-ACCD-E72B4857082F}">
      <dgm:prSet/>
      <dgm:spPr/>
      <dgm:t>
        <a:bodyPr/>
        <a:lstStyle/>
        <a:p>
          <a:endParaRPr lang="en-US"/>
        </a:p>
      </dgm:t>
    </dgm:pt>
    <dgm:pt modelId="{D9D29A54-065F-4046-8DD4-65204306F29B}" type="sibTrans" cxnId="{F6DCD9BC-CDF1-44EA-ACCD-E72B4857082F}">
      <dgm:prSet/>
      <dgm:spPr/>
      <dgm:t>
        <a:bodyPr/>
        <a:lstStyle/>
        <a:p>
          <a:endParaRPr lang="en-US"/>
        </a:p>
      </dgm:t>
    </dgm:pt>
    <dgm:pt modelId="{B3872D1B-D249-405F-AC92-B7CC7CB81929}">
      <dgm:prSet/>
      <dgm:spPr/>
      <dgm:t>
        <a:bodyPr/>
        <a:lstStyle/>
        <a:p>
          <a:pPr>
            <a:defRPr cap="all"/>
          </a:pPr>
          <a:r>
            <a:rPr lang="en-US" b="1"/>
            <a:t>3.</a:t>
          </a:r>
          <a:r>
            <a:rPr lang="en-US"/>
            <a:t>Saves Space</a:t>
          </a:r>
        </a:p>
      </dgm:t>
    </dgm:pt>
    <dgm:pt modelId="{3438A4C5-7DB5-4C3E-AA6D-A83275D306EF}" type="parTrans" cxnId="{7D2E03A1-CD5C-4EC6-83CA-D4F2872B20F1}">
      <dgm:prSet/>
      <dgm:spPr/>
      <dgm:t>
        <a:bodyPr/>
        <a:lstStyle/>
        <a:p>
          <a:endParaRPr lang="en-US"/>
        </a:p>
      </dgm:t>
    </dgm:pt>
    <dgm:pt modelId="{2B8EBA07-86D3-4BE6-9188-E74C01EA5C86}" type="sibTrans" cxnId="{7D2E03A1-CD5C-4EC6-83CA-D4F2872B20F1}">
      <dgm:prSet/>
      <dgm:spPr/>
      <dgm:t>
        <a:bodyPr/>
        <a:lstStyle/>
        <a:p>
          <a:endParaRPr lang="en-US"/>
        </a:p>
      </dgm:t>
    </dgm:pt>
    <dgm:pt modelId="{E0FF7445-0809-42E3-AE6A-6661A3771945}">
      <dgm:prSet/>
      <dgm:spPr/>
      <dgm:t>
        <a:bodyPr/>
        <a:lstStyle/>
        <a:p>
          <a:pPr>
            <a:defRPr cap="all"/>
          </a:pPr>
          <a:r>
            <a:rPr lang="en-US" b="1"/>
            <a:t>4.</a:t>
          </a:r>
          <a:r>
            <a:rPr lang="en-US"/>
            <a:t>Improves Security</a:t>
          </a:r>
        </a:p>
      </dgm:t>
    </dgm:pt>
    <dgm:pt modelId="{A0562F78-4870-439A-B076-A0F05ED64CA7}" type="parTrans" cxnId="{C885408D-0DB3-4784-A14B-DCF0AF602C53}">
      <dgm:prSet/>
      <dgm:spPr/>
      <dgm:t>
        <a:bodyPr/>
        <a:lstStyle/>
        <a:p>
          <a:endParaRPr lang="en-US"/>
        </a:p>
      </dgm:t>
    </dgm:pt>
    <dgm:pt modelId="{FB1D7B3C-8534-43F8-A415-778CD410297E}" type="sibTrans" cxnId="{C885408D-0DB3-4784-A14B-DCF0AF602C53}">
      <dgm:prSet/>
      <dgm:spPr/>
      <dgm:t>
        <a:bodyPr/>
        <a:lstStyle/>
        <a:p>
          <a:endParaRPr lang="en-US"/>
        </a:p>
      </dgm:t>
    </dgm:pt>
    <dgm:pt modelId="{01008E5C-A5F9-4D53-B946-15B3450A2D4B}">
      <dgm:prSet/>
      <dgm:spPr/>
      <dgm:t>
        <a:bodyPr/>
        <a:lstStyle/>
        <a:p>
          <a:pPr>
            <a:defRPr cap="all"/>
          </a:pPr>
          <a:r>
            <a:rPr lang="en-US" b="1"/>
            <a:t>5.</a:t>
          </a:r>
          <a:r>
            <a:rPr lang="en-US"/>
            <a:t>Boosts Company Image</a:t>
          </a:r>
        </a:p>
      </dgm:t>
    </dgm:pt>
    <dgm:pt modelId="{411EC990-69DF-40ED-959A-38D932BCDA75}" type="parTrans" cxnId="{0BE97C79-00B3-4DB2-A8C3-0AF5404A79A9}">
      <dgm:prSet/>
      <dgm:spPr/>
      <dgm:t>
        <a:bodyPr/>
        <a:lstStyle/>
        <a:p>
          <a:endParaRPr lang="en-US"/>
        </a:p>
      </dgm:t>
    </dgm:pt>
    <dgm:pt modelId="{DB18C678-5BB4-4D7E-A086-F6C4291D797A}" type="sibTrans" cxnId="{0BE97C79-00B3-4DB2-A8C3-0AF5404A79A9}">
      <dgm:prSet/>
      <dgm:spPr/>
      <dgm:t>
        <a:bodyPr/>
        <a:lstStyle/>
        <a:p>
          <a:endParaRPr lang="en-US"/>
        </a:p>
      </dgm:t>
    </dgm:pt>
    <dgm:pt modelId="{06869BD6-AC3A-459C-B4ED-8EE29D85B294}" type="pres">
      <dgm:prSet presAssocID="{CCAD163A-0525-4033-AC08-D7C37658BF8A}" presName="root" presStyleCnt="0">
        <dgm:presLayoutVars>
          <dgm:dir/>
          <dgm:resizeHandles val="exact"/>
        </dgm:presLayoutVars>
      </dgm:prSet>
      <dgm:spPr/>
    </dgm:pt>
    <dgm:pt modelId="{9E39CD30-BB69-4730-87C0-A2477C9F5B7C}" type="pres">
      <dgm:prSet presAssocID="{2C049001-00CB-49D2-8C82-B136AD381AA4}" presName="compNode" presStyleCnt="0"/>
      <dgm:spPr/>
    </dgm:pt>
    <dgm:pt modelId="{577C8011-0C55-42BD-86AD-84C81983E51B}" type="pres">
      <dgm:prSet presAssocID="{2C049001-00CB-49D2-8C82-B136AD381AA4}" presName="iconBgRect" presStyleLbl="bgShp" presStyleIdx="0" presStyleCnt="5"/>
      <dgm:spPr/>
    </dgm:pt>
    <dgm:pt modelId="{A7F3014D-4270-469F-BBD6-ACE0F076BB43}" type="pres">
      <dgm:prSet presAssocID="{2C049001-00CB-49D2-8C82-B136AD381AA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AF9116EA-025B-4562-93A6-3A7B069FB598}" type="pres">
      <dgm:prSet presAssocID="{2C049001-00CB-49D2-8C82-B136AD381AA4}" presName="spaceRect" presStyleCnt="0"/>
      <dgm:spPr/>
    </dgm:pt>
    <dgm:pt modelId="{1126C53F-D70B-47D8-AE94-8F706EA54FF7}" type="pres">
      <dgm:prSet presAssocID="{2C049001-00CB-49D2-8C82-B136AD381AA4}" presName="textRect" presStyleLbl="revTx" presStyleIdx="0" presStyleCnt="5">
        <dgm:presLayoutVars>
          <dgm:chMax val="1"/>
          <dgm:chPref val="1"/>
        </dgm:presLayoutVars>
      </dgm:prSet>
      <dgm:spPr/>
    </dgm:pt>
    <dgm:pt modelId="{0038FC18-62E0-4F69-A31B-D44F5CC1A174}" type="pres">
      <dgm:prSet presAssocID="{8F098243-ACF8-42BD-8A2D-ED28053A6407}" presName="sibTrans" presStyleCnt="0"/>
      <dgm:spPr/>
    </dgm:pt>
    <dgm:pt modelId="{0FEF14B1-6016-4BD9-9EB9-1C2D423C2076}" type="pres">
      <dgm:prSet presAssocID="{1A39BE3C-1368-40F5-A03D-B07A3B2FFF18}" presName="compNode" presStyleCnt="0"/>
      <dgm:spPr/>
    </dgm:pt>
    <dgm:pt modelId="{7389F40C-34AD-4BDE-ACD2-1A26659BD6EF}" type="pres">
      <dgm:prSet presAssocID="{1A39BE3C-1368-40F5-A03D-B07A3B2FFF18}" presName="iconBgRect" presStyleLbl="bgShp" presStyleIdx="1" presStyleCnt="5"/>
      <dgm:spPr/>
    </dgm:pt>
    <dgm:pt modelId="{0E391875-8866-4AD4-B5EE-C8E8AE907403}" type="pres">
      <dgm:prSet presAssocID="{1A39BE3C-1368-40F5-A03D-B07A3B2FFF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9F804FA8-A8D8-4B91-B897-C7A84E4E64FD}" type="pres">
      <dgm:prSet presAssocID="{1A39BE3C-1368-40F5-A03D-B07A3B2FFF18}" presName="spaceRect" presStyleCnt="0"/>
      <dgm:spPr/>
    </dgm:pt>
    <dgm:pt modelId="{50853466-2BDA-48E1-B0FF-355B5C427560}" type="pres">
      <dgm:prSet presAssocID="{1A39BE3C-1368-40F5-A03D-B07A3B2FFF18}" presName="textRect" presStyleLbl="revTx" presStyleIdx="1" presStyleCnt="5">
        <dgm:presLayoutVars>
          <dgm:chMax val="1"/>
          <dgm:chPref val="1"/>
        </dgm:presLayoutVars>
      </dgm:prSet>
      <dgm:spPr/>
    </dgm:pt>
    <dgm:pt modelId="{311BD289-B99C-4CC8-BF7D-E76548B9EE10}" type="pres">
      <dgm:prSet presAssocID="{D9D29A54-065F-4046-8DD4-65204306F29B}" presName="sibTrans" presStyleCnt="0"/>
      <dgm:spPr/>
    </dgm:pt>
    <dgm:pt modelId="{B6897D39-0442-411A-8C70-DD5E8306782C}" type="pres">
      <dgm:prSet presAssocID="{B3872D1B-D249-405F-AC92-B7CC7CB81929}" presName="compNode" presStyleCnt="0"/>
      <dgm:spPr/>
    </dgm:pt>
    <dgm:pt modelId="{BB9CE125-9045-4AC6-99EC-D25AB59E8A84}" type="pres">
      <dgm:prSet presAssocID="{B3872D1B-D249-405F-AC92-B7CC7CB81929}" presName="iconBgRect" presStyleLbl="bgShp" presStyleIdx="2" presStyleCnt="5"/>
      <dgm:spPr/>
    </dgm:pt>
    <dgm:pt modelId="{E7DDC779-43D7-41B9-BBCC-AB2D0A6132EF}" type="pres">
      <dgm:prSet presAssocID="{B3872D1B-D249-405F-AC92-B7CC7CB819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a:ext>
      </dgm:extLst>
    </dgm:pt>
    <dgm:pt modelId="{15C606BE-CD21-45D9-B922-3F5DC2EE8191}" type="pres">
      <dgm:prSet presAssocID="{B3872D1B-D249-405F-AC92-B7CC7CB81929}" presName="spaceRect" presStyleCnt="0"/>
      <dgm:spPr/>
    </dgm:pt>
    <dgm:pt modelId="{FE2BF5E6-4578-47D5-831F-CEC8A5BA2604}" type="pres">
      <dgm:prSet presAssocID="{B3872D1B-D249-405F-AC92-B7CC7CB81929}" presName="textRect" presStyleLbl="revTx" presStyleIdx="2" presStyleCnt="5">
        <dgm:presLayoutVars>
          <dgm:chMax val="1"/>
          <dgm:chPref val="1"/>
        </dgm:presLayoutVars>
      </dgm:prSet>
      <dgm:spPr/>
    </dgm:pt>
    <dgm:pt modelId="{31F3D985-59A0-43FE-8853-2536BB8E9ABD}" type="pres">
      <dgm:prSet presAssocID="{2B8EBA07-86D3-4BE6-9188-E74C01EA5C86}" presName="sibTrans" presStyleCnt="0"/>
      <dgm:spPr/>
    </dgm:pt>
    <dgm:pt modelId="{F19BF6AE-70FC-4BE0-B242-A1DAC25F482D}" type="pres">
      <dgm:prSet presAssocID="{E0FF7445-0809-42E3-AE6A-6661A3771945}" presName="compNode" presStyleCnt="0"/>
      <dgm:spPr/>
    </dgm:pt>
    <dgm:pt modelId="{9E646B84-7BAD-418C-9EC8-D8E49E0AC96B}" type="pres">
      <dgm:prSet presAssocID="{E0FF7445-0809-42E3-AE6A-6661A3771945}" presName="iconBgRect" presStyleLbl="bgShp" presStyleIdx="3" presStyleCnt="5"/>
      <dgm:spPr/>
    </dgm:pt>
    <dgm:pt modelId="{8DD0CA5E-1541-474D-9893-6A8BBF68009C}" type="pres">
      <dgm:prSet presAssocID="{E0FF7445-0809-42E3-AE6A-6661A3771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9259793C-FA69-4C36-93C8-331482F305D3}" type="pres">
      <dgm:prSet presAssocID="{E0FF7445-0809-42E3-AE6A-6661A3771945}" presName="spaceRect" presStyleCnt="0"/>
      <dgm:spPr/>
    </dgm:pt>
    <dgm:pt modelId="{486A2F03-64E3-4D6F-AB23-87B9AD48B4D1}" type="pres">
      <dgm:prSet presAssocID="{E0FF7445-0809-42E3-AE6A-6661A3771945}" presName="textRect" presStyleLbl="revTx" presStyleIdx="3" presStyleCnt="5">
        <dgm:presLayoutVars>
          <dgm:chMax val="1"/>
          <dgm:chPref val="1"/>
        </dgm:presLayoutVars>
      </dgm:prSet>
      <dgm:spPr/>
    </dgm:pt>
    <dgm:pt modelId="{BF513CC3-6D7B-47AB-B5F3-E944A42420B9}" type="pres">
      <dgm:prSet presAssocID="{FB1D7B3C-8534-43F8-A415-778CD410297E}" presName="sibTrans" presStyleCnt="0"/>
      <dgm:spPr/>
    </dgm:pt>
    <dgm:pt modelId="{2DE6D49E-EBB6-4EFE-AAA4-1F6F726C1515}" type="pres">
      <dgm:prSet presAssocID="{01008E5C-A5F9-4D53-B946-15B3450A2D4B}" presName="compNode" presStyleCnt="0"/>
      <dgm:spPr/>
    </dgm:pt>
    <dgm:pt modelId="{7EDCAACC-183E-41F4-BA6E-2646526E2686}" type="pres">
      <dgm:prSet presAssocID="{01008E5C-A5F9-4D53-B946-15B3450A2D4B}" presName="iconBgRect" presStyleLbl="bgShp" presStyleIdx="4" presStyleCnt="5"/>
      <dgm:spPr/>
    </dgm:pt>
    <dgm:pt modelId="{2FB46DCF-A5B7-4B93-A5F5-5098EA9A2562}" type="pres">
      <dgm:prSet presAssocID="{01008E5C-A5F9-4D53-B946-15B3450A2D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ignal"/>
        </a:ext>
      </dgm:extLst>
    </dgm:pt>
    <dgm:pt modelId="{63FCA26F-9962-4DCC-9667-03F7020C6B15}" type="pres">
      <dgm:prSet presAssocID="{01008E5C-A5F9-4D53-B946-15B3450A2D4B}" presName="spaceRect" presStyleCnt="0"/>
      <dgm:spPr/>
    </dgm:pt>
    <dgm:pt modelId="{239B3863-EAEC-495D-9F9D-95A42402BFB9}" type="pres">
      <dgm:prSet presAssocID="{01008E5C-A5F9-4D53-B946-15B3450A2D4B}" presName="textRect" presStyleLbl="revTx" presStyleIdx="4" presStyleCnt="5">
        <dgm:presLayoutVars>
          <dgm:chMax val="1"/>
          <dgm:chPref val="1"/>
        </dgm:presLayoutVars>
      </dgm:prSet>
      <dgm:spPr/>
    </dgm:pt>
  </dgm:ptLst>
  <dgm:cxnLst>
    <dgm:cxn modelId="{C042921F-AEEE-4083-8C77-C31F739B2F2B}" type="presOf" srcId="{CCAD163A-0525-4033-AC08-D7C37658BF8A}" destId="{06869BD6-AC3A-459C-B4ED-8EE29D85B294}" srcOrd="0" destOrd="0" presId="urn:microsoft.com/office/officeart/2018/5/layout/IconCircleLabelList"/>
    <dgm:cxn modelId="{D8C40534-22D6-48C0-9A99-D93E31E34FB8}" type="presOf" srcId="{01008E5C-A5F9-4D53-B946-15B3450A2D4B}" destId="{239B3863-EAEC-495D-9F9D-95A42402BFB9}" srcOrd="0" destOrd="0" presId="urn:microsoft.com/office/officeart/2018/5/layout/IconCircleLabelList"/>
    <dgm:cxn modelId="{AD8B0767-8F0D-49DA-BAA3-902290B43696}" type="presOf" srcId="{2C049001-00CB-49D2-8C82-B136AD381AA4}" destId="{1126C53F-D70B-47D8-AE94-8F706EA54FF7}" srcOrd="0" destOrd="0" presId="urn:microsoft.com/office/officeart/2018/5/layout/IconCircleLabelList"/>
    <dgm:cxn modelId="{0BE97C79-00B3-4DB2-A8C3-0AF5404A79A9}" srcId="{CCAD163A-0525-4033-AC08-D7C37658BF8A}" destId="{01008E5C-A5F9-4D53-B946-15B3450A2D4B}" srcOrd="4" destOrd="0" parTransId="{411EC990-69DF-40ED-959A-38D932BCDA75}" sibTransId="{DB18C678-5BB4-4D7E-A086-F6C4291D797A}"/>
    <dgm:cxn modelId="{C885408D-0DB3-4784-A14B-DCF0AF602C53}" srcId="{CCAD163A-0525-4033-AC08-D7C37658BF8A}" destId="{E0FF7445-0809-42E3-AE6A-6661A3771945}" srcOrd="3" destOrd="0" parTransId="{A0562F78-4870-439A-B076-A0F05ED64CA7}" sibTransId="{FB1D7B3C-8534-43F8-A415-778CD410297E}"/>
    <dgm:cxn modelId="{ADFA20A0-0AA2-48D2-86D5-6FE02BC5BA8C}" srcId="{CCAD163A-0525-4033-AC08-D7C37658BF8A}" destId="{2C049001-00CB-49D2-8C82-B136AD381AA4}" srcOrd="0" destOrd="0" parTransId="{F07B8EA6-B3DD-4428-9999-2C390981EBC4}" sibTransId="{8F098243-ACF8-42BD-8A2D-ED28053A6407}"/>
    <dgm:cxn modelId="{7D2E03A1-CD5C-4EC6-83CA-D4F2872B20F1}" srcId="{CCAD163A-0525-4033-AC08-D7C37658BF8A}" destId="{B3872D1B-D249-405F-AC92-B7CC7CB81929}" srcOrd="2" destOrd="0" parTransId="{3438A4C5-7DB5-4C3E-AA6D-A83275D306EF}" sibTransId="{2B8EBA07-86D3-4BE6-9188-E74C01EA5C86}"/>
    <dgm:cxn modelId="{159732A9-7599-4240-8D84-D12215F0EEDB}" type="presOf" srcId="{B3872D1B-D249-405F-AC92-B7CC7CB81929}" destId="{FE2BF5E6-4578-47D5-831F-CEC8A5BA2604}" srcOrd="0" destOrd="0" presId="urn:microsoft.com/office/officeart/2018/5/layout/IconCircleLabelList"/>
    <dgm:cxn modelId="{E0CBEBB8-AA9B-4666-8D3B-C4C1244E819F}" type="presOf" srcId="{1A39BE3C-1368-40F5-A03D-B07A3B2FFF18}" destId="{50853466-2BDA-48E1-B0FF-355B5C427560}" srcOrd="0" destOrd="0" presId="urn:microsoft.com/office/officeart/2018/5/layout/IconCircleLabelList"/>
    <dgm:cxn modelId="{F6DCD9BC-CDF1-44EA-ACCD-E72B4857082F}" srcId="{CCAD163A-0525-4033-AC08-D7C37658BF8A}" destId="{1A39BE3C-1368-40F5-A03D-B07A3B2FFF18}" srcOrd="1" destOrd="0" parTransId="{A3EE4D73-4B79-47DF-AC51-7AC1581B449C}" sibTransId="{D9D29A54-065F-4046-8DD4-65204306F29B}"/>
    <dgm:cxn modelId="{A100D0C0-399D-4C95-989A-6E05E26D946E}" type="presOf" srcId="{E0FF7445-0809-42E3-AE6A-6661A3771945}" destId="{486A2F03-64E3-4D6F-AB23-87B9AD48B4D1}" srcOrd="0" destOrd="0" presId="urn:microsoft.com/office/officeart/2018/5/layout/IconCircleLabelList"/>
    <dgm:cxn modelId="{20E82342-333A-439F-8CF0-C079B5B074D4}" type="presParOf" srcId="{06869BD6-AC3A-459C-B4ED-8EE29D85B294}" destId="{9E39CD30-BB69-4730-87C0-A2477C9F5B7C}" srcOrd="0" destOrd="0" presId="urn:microsoft.com/office/officeart/2018/5/layout/IconCircleLabelList"/>
    <dgm:cxn modelId="{AEFD4847-33EC-4E43-8542-52B211AB29FA}" type="presParOf" srcId="{9E39CD30-BB69-4730-87C0-A2477C9F5B7C}" destId="{577C8011-0C55-42BD-86AD-84C81983E51B}" srcOrd="0" destOrd="0" presId="urn:microsoft.com/office/officeart/2018/5/layout/IconCircleLabelList"/>
    <dgm:cxn modelId="{8702C9B7-9796-4205-B45C-4BD369BD54A0}" type="presParOf" srcId="{9E39CD30-BB69-4730-87C0-A2477C9F5B7C}" destId="{A7F3014D-4270-469F-BBD6-ACE0F076BB43}" srcOrd="1" destOrd="0" presId="urn:microsoft.com/office/officeart/2018/5/layout/IconCircleLabelList"/>
    <dgm:cxn modelId="{F9945F17-7A1C-42CC-A687-35D49DC5A1D2}" type="presParOf" srcId="{9E39CD30-BB69-4730-87C0-A2477C9F5B7C}" destId="{AF9116EA-025B-4562-93A6-3A7B069FB598}" srcOrd="2" destOrd="0" presId="urn:microsoft.com/office/officeart/2018/5/layout/IconCircleLabelList"/>
    <dgm:cxn modelId="{473FC5FA-C0A9-4105-9DF1-0DA8AB3CC453}" type="presParOf" srcId="{9E39CD30-BB69-4730-87C0-A2477C9F5B7C}" destId="{1126C53F-D70B-47D8-AE94-8F706EA54FF7}" srcOrd="3" destOrd="0" presId="urn:microsoft.com/office/officeart/2018/5/layout/IconCircleLabelList"/>
    <dgm:cxn modelId="{7D12FE86-B6F9-4AB5-8609-F58855F2ECC3}" type="presParOf" srcId="{06869BD6-AC3A-459C-B4ED-8EE29D85B294}" destId="{0038FC18-62E0-4F69-A31B-D44F5CC1A174}" srcOrd="1" destOrd="0" presId="urn:microsoft.com/office/officeart/2018/5/layout/IconCircleLabelList"/>
    <dgm:cxn modelId="{C54ABBBA-FA0B-4622-8E22-DE57DB8F7281}" type="presParOf" srcId="{06869BD6-AC3A-459C-B4ED-8EE29D85B294}" destId="{0FEF14B1-6016-4BD9-9EB9-1C2D423C2076}" srcOrd="2" destOrd="0" presId="urn:microsoft.com/office/officeart/2018/5/layout/IconCircleLabelList"/>
    <dgm:cxn modelId="{83B6FCC4-BEB7-437F-BA38-733380EB70CC}" type="presParOf" srcId="{0FEF14B1-6016-4BD9-9EB9-1C2D423C2076}" destId="{7389F40C-34AD-4BDE-ACD2-1A26659BD6EF}" srcOrd="0" destOrd="0" presId="urn:microsoft.com/office/officeart/2018/5/layout/IconCircleLabelList"/>
    <dgm:cxn modelId="{0EB38851-4C41-4CAD-8242-9F96F506EDE6}" type="presParOf" srcId="{0FEF14B1-6016-4BD9-9EB9-1C2D423C2076}" destId="{0E391875-8866-4AD4-B5EE-C8E8AE907403}" srcOrd="1" destOrd="0" presId="urn:microsoft.com/office/officeart/2018/5/layout/IconCircleLabelList"/>
    <dgm:cxn modelId="{0F8A54B1-F109-4812-B45B-FEB0C0A9CB93}" type="presParOf" srcId="{0FEF14B1-6016-4BD9-9EB9-1C2D423C2076}" destId="{9F804FA8-A8D8-4B91-B897-C7A84E4E64FD}" srcOrd="2" destOrd="0" presId="urn:microsoft.com/office/officeart/2018/5/layout/IconCircleLabelList"/>
    <dgm:cxn modelId="{557FB053-C073-4A40-A0FB-07ED946E16A8}" type="presParOf" srcId="{0FEF14B1-6016-4BD9-9EB9-1C2D423C2076}" destId="{50853466-2BDA-48E1-B0FF-355B5C427560}" srcOrd="3" destOrd="0" presId="urn:microsoft.com/office/officeart/2018/5/layout/IconCircleLabelList"/>
    <dgm:cxn modelId="{E7188CFE-BE60-459E-9904-214F673D3971}" type="presParOf" srcId="{06869BD6-AC3A-459C-B4ED-8EE29D85B294}" destId="{311BD289-B99C-4CC8-BF7D-E76548B9EE10}" srcOrd="3" destOrd="0" presId="urn:microsoft.com/office/officeart/2018/5/layout/IconCircleLabelList"/>
    <dgm:cxn modelId="{DC7D2EC7-6E95-437C-AEF5-9220844CC7A0}" type="presParOf" srcId="{06869BD6-AC3A-459C-B4ED-8EE29D85B294}" destId="{B6897D39-0442-411A-8C70-DD5E8306782C}" srcOrd="4" destOrd="0" presId="urn:microsoft.com/office/officeart/2018/5/layout/IconCircleLabelList"/>
    <dgm:cxn modelId="{83F16100-0170-4F6A-AE6E-C2B90108C8A7}" type="presParOf" srcId="{B6897D39-0442-411A-8C70-DD5E8306782C}" destId="{BB9CE125-9045-4AC6-99EC-D25AB59E8A84}" srcOrd="0" destOrd="0" presId="urn:microsoft.com/office/officeart/2018/5/layout/IconCircleLabelList"/>
    <dgm:cxn modelId="{63B6D774-4A30-4E83-BD3A-27819A7D67B7}" type="presParOf" srcId="{B6897D39-0442-411A-8C70-DD5E8306782C}" destId="{E7DDC779-43D7-41B9-BBCC-AB2D0A6132EF}" srcOrd="1" destOrd="0" presId="urn:microsoft.com/office/officeart/2018/5/layout/IconCircleLabelList"/>
    <dgm:cxn modelId="{0C92E03D-0AC7-4D60-BE2F-7D0D40E50B30}" type="presParOf" srcId="{B6897D39-0442-411A-8C70-DD5E8306782C}" destId="{15C606BE-CD21-45D9-B922-3F5DC2EE8191}" srcOrd="2" destOrd="0" presId="urn:microsoft.com/office/officeart/2018/5/layout/IconCircleLabelList"/>
    <dgm:cxn modelId="{3D442D0A-BC90-405A-BDAA-3E05C727CD69}" type="presParOf" srcId="{B6897D39-0442-411A-8C70-DD5E8306782C}" destId="{FE2BF5E6-4578-47D5-831F-CEC8A5BA2604}" srcOrd="3" destOrd="0" presId="urn:microsoft.com/office/officeart/2018/5/layout/IconCircleLabelList"/>
    <dgm:cxn modelId="{4DC1D02D-9BFF-4AF9-BB78-5B2E5988C0D8}" type="presParOf" srcId="{06869BD6-AC3A-459C-B4ED-8EE29D85B294}" destId="{31F3D985-59A0-43FE-8853-2536BB8E9ABD}" srcOrd="5" destOrd="0" presId="urn:microsoft.com/office/officeart/2018/5/layout/IconCircleLabelList"/>
    <dgm:cxn modelId="{91181052-86E9-491B-BDA7-116E27188D28}" type="presParOf" srcId="{06869BD6-AC3A-459C-B4ED-8EE29D85B294}" destId="{F19BF6AE-70FC-4BE0-B242-A1DAC25F482D}" srcOrd="6" destOrd="0" presId="urn:microsoft.com/office/officeart/2018/5/layout/IconCircleLabelList"/>
    <dgm:cxn modelId="{CB46DF2F-D6CF-47FE-9871-481738524C03}" type="presParOf" srcId="{F19BF6AE-70FC-4BE0-B242-A1DAC25F482D}" destId="{9E646B84-7BAD-418C-9EC8-D8E49E0AC96B}" srcOrd="0" destOrd="0" presId="urn:microsoft.com/office/officeart/2018/5/layout/IconCircleLabelList"/>
    <dgm:cxn modelId="{B2BF73BB-20EC-4717-9F13-5B9F04D1611D}" type="presParOf" srcId="{F19BF6AE-70FC-4BE0-B242-A1DAC25F482D}" destId="{8DD0CA5E-1541-474D-9893-6A8BBF68009C}" srcOrd="1" destOrd="0" presId="urn:microsoft.com/office/officeart/2018/5/layout/IconCircleLabelList"/>
    <dgm:cxn modelId="{9B812735-0B5B-4738-B316-66E4CF5F5001}" type="presParOf" srcId="{F19BF6AE-70FC-4BE0-B242-A1DAC25F482D}" destId="{9259793C-FA69-4C36-93C8-331482F305D3}" srcOrd="2" destOrd="0" presId="urn:microsoft.com/office/officeart/2018/5/layout/IconCircleLabelList"/>
    <dgm:cxn modelId="{D9D40FCE-93F5-4FBE-A063-AC572723AE70}" type="presParOf" srcId="{F19BF6AE-70FC-4BE0-B242-A1DAC25F482D}" destId="{486A2F03-64E3-4D6F-AB23-87B9AD48B4D1}" srcOrd="3" destOrd="0" presId="urn:microsoft.com/office/officeart/2018/5/layout/IconCircleLabelList"/>
    <dgm:cxn modelId="{3173F079-B3D4-410E-B207-ACF29D6BC3A6}" type="presParOf" srcId="{06869BD6-AC3A-459C-B4ED-8EE29D85B294}" destId="{BF513CC3-6D7B-47AB-B5F3-E944A42420B9}" srcOrd="7" destOrd="0" presId="urn:microsoft.com/office/officeart/2018/5/layout/IconCircleLabelList"/>
    <dgm:cxn modelId="{EAF87D51-FC42-4D60-9F53-E76630880506}" type="presParOf" srcId="{06869BD6-AC3A-459C-B4ED-8EE29D85B294}" destId="{2DE6D49E-EBB6-4EFE-AAA4-1F6F726C1515}" srcOrd="8" destOrd="0" presId="urn:microsoft.com/office/officeart/2018/5/layout/IconCircleLabelList"/>
    <dgm:cxn modelId="{762B8052-4356-4217-9915-3A3EDFC013AE}" type="presParOf" srcId="{2DE6D49E-EBB6-4EFE-AAA4-1F6F726C1515}" destId="{7EDCAACC-183E-41F4-BA6E-2646526E2686}" srcOrd="0" destOrd="0" presId="urn:microsoft.com/office/officeart/2018/5/layout/IconCircleLabelList"/>
    <dgm:cxn modelId="{66F7F693-4F8A-49D4-9245-C41BAB814D5A}" type="presParOf" srcId="{2DE6D49E-EBB6-4EFE-AAA4-1F6F726C1515}" destId="{2FB46DCF-A5B7-4B93-A5F5-5098EA9A2562}" srcOrd="1" destOrd="0" presId="urn:microsoft.com/office/officeart/2018/5/layout/IconCircleLabelList"/>
    <dgm:cxn modelId="{E40D234C-3490-4728-8992-794C21E1F932}" type="presParOf" srcId="{2DE6D49E-EBB6-4EFE-AAA4-1F6F726C1515}" destId="{63FCA26F-9962-4DCC-9667-03F7020C6B15}" srcOrd="2" destOrd="0" presId="urn:microsoft.com/office/officeart/2018/5/layout/IconCircleLabelList"/>
    <dgm:cxn modelId="{AE3718E3-403C-423A-9895-F50486F7A636}" type="presParOf" srcId="{2DE6D49E-EBB6-4EFE-AAA4-1F6F726C1515}" destId="{239B3863-EAEC-495D-9F9D-95A42402BF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8011-0C55-42BD-86AD-84C81983E51B}">
      <dsp:nvSpPr>
        <dsp:cNvPr id="0" name=""/>
        <dsp:cNvSpPr/>
      </dsp:nvSpPr>
      <dsp:spPr>
        <a:xfrm>
          <a:off x="678934" y="6594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3014D-4270-469F-BBD6-ACE0F076BB43}">
      <dsp:nvSpPr>
        <dsp:cNvPr id="0" name=""/>
        <dsp:cNvSpPr/>
      </dsp:nvSpPr>
      <dsp:spPr>
        <a:xfrm>
          <a:off x="912934" y="8934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26C53F-D70B-47D8-AE94-8F706EA54FF7}">
      <dsp:nvSpPr>
        <dsp:cNvPr id="0" name=""/>
        <dsp:cNvSpPr/>
      </dsp:nvSpPr>
      <dsp:spPr>
        <a:xfrm>
          <a:off x="32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dirty="0"/>
            <a:t>1.</a:t>
          </a:r>
          <a:r>
            <a:rPr lang="en-US" sz="1900" kern="1200" dirty="0"/>
            <a:t>Saves Time</a:t>
          </a:r>
        </a:p>
      </dsp:txBody>
      <dsp:txXfrm>
        <a:off x="327934" y="2099470"/>
        <a:ext cx="1800000" cy="720000"/>
      </dsp:txXfrm>
    </dsp:sp>
    <dsp:sp modelId="{7389F40C-34AD-4BDE-ACD2-1A26659BD6EF}">
      <dsp:nvSpPr>
        <dsp:cNvPr id="0" name=""/>
        <dsp:cNvSpPr/>
      </dsp:nvSpPr>
      <dsp:spPr>
        <a:xfrm>
          <a:off x="2793934" y="6594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91875-8866-4AD4-B5EE-C8E8AE907403}">
      <dsp:nvSpPr>
        <dsp:cNvPr id="0" name=""/>
        <dsp:cNvSpPr/>
      </dsp:nvSpPr>
      <dsp:spPr>
        <a:xfrm>
          <a:off x="3027934" y="8934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853466-2BDA-48E1-B0FF-355B5C427560}">
      <dsp:nvSpPr>
        <dsp:cNvPr id="0" name=""/>
        <dsp:cNvSpPr/>
      </dsp:nvSpPr>
      <dsp:spPr>
        <a:xfrm>
          <a:off x="244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2.</a:t>
          </a:r>
          <a:r>
            <a:rPr lang="en-US" sz="1900" kern="1200"/>
            <a:t>Saves Money </a:t>
          </a:r>
        </a:p>
      </dsp:txBody>
      <dsp:txXfrm>
        <a:off x="2442934" y="2099470"/>
        <a:ext cx="1800000" cy="720000"/>
      </dsp:txXfrm>
    </dsp:sp>
    <dsp:sp modelId="{BB9CE125-9045-4AC6-99EC-D25AB59E8A84}">
      <dsp:nvSpPr>
        <dsp:cNvPr id="0" name=""/>
        <dsp:cNvSpPr/>
      </dsp:nvSpPr>
      <dsp:spPr>
        <a:xfrm>
          <a:off x="4908934" y="6594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DC779-43D7-41B9-BBCC-AB2D0A6132EF}">
      <dsp:nvSpPr>
        <dsp:cNvPr id="0" name=""/>
        <dsp:cNvSpPr/>
      </dsp:nvSpPr>
      <dsp:spPr>
        <a:xfrm>
          <a:off x="5142934" y="8934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2BF5E6-4578-47D5-831F-CEC8A5BA2604}">
      <dsp:nvSpPr>
        <dsp:cNvPr id="0" name=""/>
        <dsp:cNvSpPr/>
      </dsp:nvSpPr>
      <dsp:spPr>
        <a:xfrm>
          <a:off x="455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3.</a:t>
          </a:r>
          <a:r>
            <a:rPr lang="en-US" sz="1900" kern="1200"/>
            <a:t>Saves Space</a:t>
          </a:r>
        </a:p>
      </dsp:txBody>
      <dsp:txXfrm>
        <a:off x="4557934" y="2099470"/>
        <a:ext cx="1800000" cy="720000"/>
      </dsp:txXfrm>
    </dsp:sp>
    <dsp:sp modelId="{9E646B84-7BAD-418C-9EC8-D8E49E0AC96B}">
      <dsp:nvSpPr>
        <dsp:cNvPr id="0" name=""/>
        <dsp:cNvSpPr/>
      </dsp:nvSpPr>
      <dsp:spPr>
        <a:xfrm>
          <a:off x="7023934" y="6594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0CA5E-1541-474D-9893-6A8BBF68009C}">
      <dsp:nvSpPr>
        <dsp:cNvPr id="0" name=""/>
        <dsp:cNvSpPr/>
      </dsp:nvSpPr>
      <dsp:spPr>
        <a:xfrm>
          <a:off x="7257934" y="8934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6A2F03-64E3-4D6F-AB23-87B9AD48B4D1}">
      <dsp:nvSpPr>
        <dsp:cNvPr id="0" name=""/>
        <dsp:cNvSpPr/>
      </dsp:nvSpPr>
      <dsp:spPr>
        <a:xfrm>
          <a:off x="667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4.</a:t>
          </a:r>
          <a:r>
            <a:rPr lang="en-US" sz="1900" kern="1200"/>
            <a:t>Improves Security</a:t>
          </a:r>
        </a:p>
      </dsp:txBody>
      <dsp:txXfrm>
        <a:off x="6672934" y="2099470"/>
        <a:ext cx="1800000" cy="720000"/>
      </dsp:txXfrm>
    </dsp:sp>
    <dsp:sp modelId="{7EDCAACC-183E-41F4-BA6E-2646526E2686}">
      <dsp:nvSpPr>
        <dsp:cNvPr id="0" name=""/>
        <dsp:cNvSpPr/>
      </dsp:nvSpPr>
      <dsp:spPr>
        <a:xfrm>
          <a:off x="9138934" y="6594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46DCF-A5B7-4B93-A5F5-5098EA9A2562}">
      <dsp:nvSpPr>
        <dsp:cNvPr id="0" name=""/>
        <dsp:cNvSpPr/>
      </dsp:nvSpPr>
      <dsp:spPr>
        <a:xfrm>
          <a:off x="9372934" y="8934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9B3863-EAEC-495D-9F9D-95A42402BFB9}">
      <dsp:nvSpPr>
        <dsp:cNvPr id="0" name=""/>
        <dsp:cNvSpPr/>
      </dsp:nvSpPr>
      <dsp:spPr>
        <a:xfrm>
          <a:off x="878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1" kern="1200"/>
            <a:t>5.</a:t>
          </a:r>
          <a:r>
            <a:rPr lang="en-US" sz="1900" kern="1200"/>
            <a:t>Boosts Company Image</a:t>
          </a:r>
        </a:p>
      </dsp:txBody>
      <dsp:txXfrm>
        <a:off x="8787934" y="20994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3383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35465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40379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91907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029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2899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4844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3540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520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623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11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7436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AFB7A8-334A-478E-8E07-DBAE080BDE66}"/>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23268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91527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5728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8904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7005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090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5389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272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theme" Target="../theme/theme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2345051-2045-45DA-935E-2E3CA1A69ADC}" type="datetimeFigureOut">
              <a:rPr lang="en-US" smtClean="0"/>
              <a:t>4/19/2021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7196866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22.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7.xml" /><Relationship Id="rId4" Type="http://schemas.openxmlformats.org/officeDocument/2006/relationships/image" Target="../media/image27.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image" Target="../media/image28.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image" Target="../media/image30.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23.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18.xml" /></Relationships>
</file>

<file path=ppt/slides/_rels/slide24.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9.xml" /></Relationships>
</file>

<file path=ppt/slides/_rels/slide2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Layout" Target="../slideLayouts/slideLayout20.xml" /></Relationships>
</file>

<file path=ppt/slides/_rels/slide26.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18.xml" /></Relationships>
</file>

<file path=ppt/slides/_rels/slide27.xml.rels><?xml version="1.0" encoding="UTF-8" standalone="yes"?>
<Relationships xmlns="http://schemas.openxmlformats.org/package/2006/relationships"><Relationship Id="rId3" Type="http://schemas.openxmlformats.org/officeDocument/2006/relationships/image" Target="../media/image39.jpg" /><Relationship Id="rId2" Type="http://schemas.openxmlformats.org/officeDocument/2006/relationships/image" Target="../media/image38.jpg" /><Relationship Id="rId1" Type="http://schemas.openxmlformats.org/officeDocument/2006/relationships/slideLayout" Target="../slideLayouts/slideLayout20.xml" /></Relationships>
</file>

<file path=ppt/slides/_rels/slide28.xml.rels><?xml version="1.0" encoding="UTF-8" standalone="yes"?>
<Relationships xmlns="http://schemas.openxmlformats.org/package/2006/relationships"><Relationship Id="rId3" Type="http://schemas.openxmlformats.org/officeDocument/2006/relationships/image" Target="../media/image41.jpg" /><Relationship Id="rId2" Type="http://schemas.openxmlformats.org/officeDocument/2006/relationships/image" Target="../media/image40.jpg" /><Relationship Id="rId1" Type="http://schemas.openxmlformats.org/officeDocument/2006/relationships/slideLayout" Target="../slideLayouts/slideLayout7.xml" /><Relationship Id="rId4" Type="http://schemas.openxmlformats.org/officeDocument/2006/relationships/image" Target="../media/image42.png" /></Relationships>
</file>

<file path=ppt/slides/_rels/slide29.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jpg" /><Relationship Id="rId1" Type="http://schemas.openxmlformats.org/officeDocument/2006/relationships/slideLayout" Target="../slideLayouts/slideLayout7.xml" /><Relationship Id="rId4" Type="http://schemas.openxmlformats.org/officeDocument/2006/relationships/image" Target="../media/image45.jp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3" Type="http://schemas.openxmlformats.org/officeDocument/2006/relationships/image" Target="../media/image47.jpg" /><Relationship Id="rId2" Type="http://schemas.openxmlformats.org/officeDocument/2006/relationships/image" Target="../media/image46.jpg" /><Relationship Id="rId1" Type="http://schemas.openxmlformats.org/officeDocument/2006/relationships/slideLayout" Target="../slideLayouts/slideLayout7.xml" /><Relationship Id="rId4" Type="http://schemas.openxmlformats.org/officeDocument/2006/relationships/image" Target="../media/image48.jpg" /></Relationships>
</file>

<file path=ppt/slides/_rels/slide31.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0.png" /><Relationship Id="rId7" Type="http://schemas.openxmlformats.org/officeDocument/2006/relationships/image" Target="../media/image54.png" /><Relationship Id="rId12" Type="http://schemas.openxmlformats.org/officeDocument/2006/relationships/image" Target="../media/image59.jpg" /><Relationship Id="rId2" Type="http://schemas.openxmlformats.org/officeDocument/2006/relationships/image" Target="../media/image49.png" /><Relationship Id="rId1" Type="http://schemas.openxmlformats.org/officeDocument/2006/relationships/slideLayout" Target="../slideLayouts/slideLayout6.xml" /><Relationship Id="rId6" Type="http://schemas.openxmlformats.org/officeDocument/2006/relationships/image" Target="../media/image53.png" /><Relationship Id="rId11" Type="http://schemas.openxmlformats.org/officeDocument/2006/relationships/image" Target="../media/image58.png" /><Relationship Id="rId5" Type="http://schemas.openxmlformats.org/officeDocument/2006/relationships/image" Target="../media/image52.png" /><Relationship Id="rId10" Type="http://schemas.openxmlformats.org/officeDocument/2006/relationships/image" Target="../media/image57.png" /><Relationship Id="rId4" Type="http://schemas.openxmlformats.org/officeDocument/2006/relationships/image" Target="../media/image51.png" /><Relationship Id="rId9" Type="http://schemas.openxmlformats.org/officeDocument/2006/relationships/image" Target="../media/image56.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60.jp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62.png" /><Relationship Id="rId7" Type="http://schemas.openxmlformats.org/officeDocument/2006/relationships/image" Target="../media/image66.png" /><Relationship Id="rId2" Type="http://schemas.openxmlformats.org/officeDocument/2006/relationships/image" Target="../media/image61.png" /><Relationship Id="rId1" Type="http://schemas.openxmlformats.org/officeDocument/2006/relationships/slideLayout" Target="../slideLayouts/slideLayout6.xml" /><Relationship Id="rId6" Type="http://schemas.openxmlformats.org/officeDocument/2006/relationships/image" Target="../media/image65.png" /><Relationship Id="rId5" Type="http://schemas.openxmlformats.org/officeDocument/2006/relationships/image" Target="../media/image64.png" /><Relationship Id="rId10" Type="http://schemas.openxmlformats.org/officeDocument/2006/relationships/image" Target="../media/image69.jpg" /><Relationship Id="rId4" Type="http://schemas.openxmlformats.org/officeDocument/2006/relationships/image" Target="../media/image63.png" /><Relationship Id="rId9" Type="http://schemas.openxmlformats.org/officeDocument/2006/relationships/image" Target="../media/image68.png" /></Relationships>
</file>

<file path=ppt/slides/_rels/slide37.xml.rels><?xml version="1.0" encoding="UTF-8" standalone="yes"?>
<Relationships xmlns="http://schemas.openxmlformats.org/package/2006/relationships"><Relationship Id="rId2" Type="http://schemas.openxmlformats.org/officeDocument/2006/relationships/image" Target="../media/image70.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5.xml.rels><?xml version="1.0" encoding="UTF-8" standalone="yes"?>
<Relationships xmlns="http://schemas.openxmlformats.org/package/2006/relationships"><Relationship Id="rId2" Type="http://schemas.openxmlformats.org/officeDocument/2006/relationships/image" Target="../media/image15.jp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5DC4-EF79-4B6F-849F-E58AC905B104}"/>
              </a:ext>
            </a:extLst>
          </p:cNvPr>
          <p:cNvSpPr>
            <a:spLocks noGrp="1"/>
          </p:cNvSpPr>
          <p:nvPr>
            <p:ph type="ctrTitle"/>
          </p:nvPr>
        </p:nvSpPr>
        <p:spPr>
          <a:xfrm>
            <a:off x="765093" y="251625"/>
            <a:ext cx="4368602" cy="1956841"/>
          </a:xfrm>
        </p:spPr>
        <p:txBody>
          <a:bodyPr vert="horz" lIns="91440" tIns="45720" rIns="91440" bIns="45720" rtlCol="0" anchor="b">
            <a:normAutofit/>
          </a:bodyPr>
          <a:lstStyle/>
          <a:p>
            <a:pPr>
              <a:lnSpc>
                <a:spcPct val="90000"/>
              </a:lnSpc>
            </a:pPr>
            <a:r>
              <a:rPr lang="en-US" sz="6600" dirty="0">
                <a:solidFill>
                  <a:srgbClr val="00B050"/>
                </a:solidFill>
              </a:rPr>
              <a:t>Going Paperless</a:t>
            </a:r>
          </a:p>
        </p:txBody>
      </p:sp>
      <p:sp>
        <p:nvSpPr>
          <p:cNvPr id="3" name="Subtitle 2">
            <a:extLst>
              <a:ext uri="{FF2B5EF4-FFF2-40B4-BE49-F238E27FC236}">
                <a16:creationId xmlns:a16="http://schemas.microsoft.com/office/drawing/2014/main" id="{ECF095AA-AEC5-41E8-9297-1E0CF183339A}"/>
              </a:ext>
            </a:extLst>
          </p:cNvPr>
          <p:cNvSpPr>
            <a:spLocks noGrp="1"/>
          </p:cNvSpPr>
          <p:nvPr>
            <p:ph type="subTitle" idx="1"/>
          </p:nvPr>
        </p:nvSpPr>
        <p:spPr>
          <a:xfrm>
            <a:off x="640080" y="2872899"/>
            <a:ext cx="4243589" cy="3320668"/>
          </a:xfrm>
        </p:spPr>
        <p:txBody>
          <a:bodyPr vert="horz" lIns="91440" tIns="45720" rIns="91440" bIns="45720" rtlCol="0">
            <a:normAutofit fontScale="25000" lnSpcReduction="20000"/>
          </a:bodyPr>
          <a:lstStyle/>
          <a:p>
            <a:pPr algn="just"/>
            <a:r>
              <a:rPr lang="en-US" sz="5600" dirty="0">
                <a:solidFill>
                  <a:srgbClr val="FF0000"/>
                </a:solidFill>
              </a:rPr>
              <a:t>Presented    By :-     </a:t>
            </a:r>
          </a:p>
          <a:p>
            <a:pPr algn="just"/>
            <a:r>
              <a:rPr lang="en-US" sz="5600" dirty="0">
                <a:solidFill>
                  <a:srgbClr val="FF0000"/>
                </a:solidFill>
              </a:rPr>
              <a:t>                       1)Aniket Prajapati - 44</a:t>
            </a:r>
          </a:p>
          <a:p>
            <a:pPr algn="just"/>
            <a:r>
              <a:rPr lang="en-US" sz="5600" dirty="0">
                <a:solidFill>
                  <a:srgbClr val="FF0000"/>
                </a:solidFill>
              </a:rPr>
              <a:t>                       2)</a:t>
            </a:r>
            <a:r>
              <a:rPr lang="en-US" sz="5600" dirty="0" err="1">
                <a:solidFill>
                  <a:srgbClr val="FF0000"/>
                </a:solidFill>
              </a:rPr>
              <a:t>Parth</a:t>
            </a:r>
            <a:r>
              <a:rPr lang="en-US" sz="5600" dirty="0">
                <a:solidFill>
                  <a:srgbClr val="FF0000"/>
                </a:solidFill>
              </a:rPr>
              <a:t>  Baraiya - 05</a:t>
            </a:r>
          </a:p>
          <a:p>
            <a:pPr algn="just"/>
            <a:r>
              <a:rPr lang="en-US" sz="5600" dirty="0">
                <a:solidFill>
                  <a:srgbClr val="FF0000"/>
                </a:solidFill>
              </a:rPr>
              <a:t>                       3)Aman Rai - 46 </a:t>
            </a:r>
          </a:p>
          <a:p>
            <a:pPr algn="just"/>
            <a:r>
              <a:rPr lang="en-US" sz="5600" dirty="0">
                <a:solidFill>
                  <a:srgbClr val="FF0000"/>
                </a:solidFill>
              </a:rPr>
              <a:t>                       4)Anmol Kaur </a:t>
            </a:r>
            <a:r>
              <a:rPr lang="en-US" sz="5600" dirty="0" err="1">
                <a:solidFill>
                  <a:srgbClr val="FF0000"/>
                </a:solidFill>
              </a:rPr>
              <a:t>Saggu</a:t>
            </a:r>
            <a:r>
              <a:rPr lang="en-US" sz="5600" dirty="0">
                <a:solidFill>
                  <a:srgbClr val="FF0000"/>
                </a:solidFill>
              </a:rPr>
              <a:t> - 49</a:t>
            </a:r>
          </a:p>
          <a:p>
            <a:pPr algn="just"/>
            <a:r>
              <a:rPr lang="en-US" sz="5600" dirty="0">
                <a:solidFill>
                  <a:srgbClr val="FF0000"/>
                </a:solidFill>
              </a:rPr>
              <a:t>                       5)Akhilesh Kumar - 99</a:t>
            </a:r>
          </a:p>
          <a:p>
            <a:pPr algn="just"/>
            <a:r>
              <a:rPr lang="en-US" sz="5600" dirty="0">
                <a:solidFill>
                  <a:srgbClr val="FF0000"/>
                </a:solidFill>
              </a:rPr>
              <a:t>                       6)Karan Prajapati – 97</a:t>
            </a:r>
          </a:p>
          <a:p>
            <a:pPr algn="just"/>
            <a:r>
              <a:rPr lang="en-US" sz="5600" dirty="0">
                <a:solidFill>
                  <a:srgbClr val="FF0000"/>
                </a:solidFill>
              </a:rPr>
              <a:t>                       7)Rahim Khan - 21</a:t>
            </a:r>
          </a:p>
          <a:p>
            <a:pPr indent="-228600">
              <a:buFont typeface="Arial" panose="020B0604020202020204" pitchFamily="34" charset="0"/>
              <a:buChar char="•"/>
            </a:pPr>
            <a:endParaRPr lang="en-US" sz="5600" dirty="0">
              <a:solidFill>
                <a:srgbClr val="FF0000"/>
              </a:solidFill>
            </a:endParaRPr>
          </a:p>
          <a:p>
            <a:r>
              <a:rPr lang="en-US" dirty="0"/>
              <a:t>  </a:t>
            </a:r>
          </a:p>
          <a:p>
            <a:pPr indent="-228600">
              <a:buFont typeface="Arial" panose="020B0604020202020204" pitchFamily="34" charset="0"/>
              <a:buChar char="•"/>
            </a:pPr>
            <a:endParaRPr lang="en-US" dirty="0"/>
          </a:p>
          <a:p>
            <a:r>
              <a:rPr lang="en-US" dirty="0"/>
              <a:t>                   </a:t>
            </a:r>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C6CACC78-4568-411D-B861-06B5A3FB5803}"/>
              </a:ext>
            </a:extLst>
          </p:cNvPr>
          <p:cNvPicPr>
            <a:picLocks noChangeAspect="1"/>
          </p:cNvPicPr>
          <p:nvPr/>
        </p:nvPicPr>
        <p:blipFill rotWithShape="1">
          <a:blip r:embed="rId2"/>
          <a:srcRect l="10264" r="969" b="1"/>
          <a:stretch/>
        </p:blipFill>
        <p:spPr>
          <a:xfrm>
            <a:off x="5330752" y="-18096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9100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7242048" cy="1295400"/>
          </a:xfrm>
        </p:spPr>
        <p:txBody>
          <a:bodyPr>
            <a:noAutofit/>
          </a:bodyPr>
          <a:lstStyle/>
          <a:p>
            <a:r>
              <a:rPr lang="en-US" sz="4800" dirty="0">
                <a:solidFill>
                  <a:srgbClr val="0070C0"/>
                </a:solidFill>
              </a:rPr>
              <a:t>Benefits of going paperless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514601"/>
            <a:ext cx="5715000" cy="3152775"/>
          </a:xfrm>
          <a:prstGeom prst="rect">
            <a:avLst/>
          </a:prstGeom>
        </p:spPr>
      </p:pic>
    </p:spTree>
    <p:extLst>
      <p:ext uri="{BB962C8B-B14F-4D97-AF65-F5344CB8AC3E}">
        <p14:creationId xmlns:p14="http://schemas.microsoft.com/office/powerpoint/2010/main" val="236159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62000"/>
            <a:ext cx="7239000" cy="5693736"/>
          </a:xfrm>
        </p:spPr>
        <p:txBody>
          <a:bodyPr>
            <a:normAutofit/>
          </a:bodyPr>
          <a:lstStyle/>
          <a:p>
            <a:r>
              <a:rPr lang="en-US" dirty="0">
                <a:solidFill>
                  <a:srgbClr val="0070C0"/>
                </a:solidFill>
              </a:rPr>
              <a:t>Getting documents faster. </a:t>
            </a:r>
          </a:p>
          <a:p>
            <a:r>
              <a:rPr lang="en-US" dirty="0">
                <a:solidFill>
                  <a:srgbClr val="0070C0"/>
                </a:solidFill>
              </a:rPr>
              <a:t>Saves time and money.</a:t>
            </a:r>
          </a:p>
          <a:p>
            <a:r>
              <a:rPr lang="en-US" dirty="0">
                <a:solidFill>
                  <a:srgbClr val="0070C0"/>
                </a:solidFill>
              </a:rPr>
              <a:t>Saving more space in the office.  </a:t>
            </a:r>
          </a:p>
          <a:p>
            <a:r>
              <a:rPr lang="en-US" dirty="0">
                <a:solidFill>
                  <a:srgbClr val="0070C0"/>
                </a:solidFill>
              </a:rPr>
              <a:t>Getting easier transfer of information.</a:t>
            </a:r>
          </a:p>
          <a:p>
            <a:r>
              <a:rPr lang="en-US" dirty="0">
                <a:solidFill>
                  <a:srgbClr val="0070C0"/>
                </a:solidFill>
              </a:rPr>
              <a:t>Promotes the environment.</a:t>
            </a:r>
          </a:p>
          <a:p>
            <a:r>
              <a:rPr lang="en-US" dirty="0">
                <a:solidFill>
                  <a:srgbClr val="0070C0"/>
                </a:solidFill>
              </a:rPr>
              <a:t>Boosts security.</a:t>
            </a:r>
          </a:p>
          <a:p>
            <a:r>
              <a:rPr lang="en-US" dirty="0">
                <a:solidFill>
                  <a:srgbClr val="0070C0"/>
                </a:solidFill>
              </a:rPr>
              <a:t>Paperless files are easily saved and retrieved on the time.</a:t>
            </a:r>
          </a:p>
          <a:p>
            <a:r>
              <a:rPr lang="en-US" dirty="0">
                <a:solidFill>
                  <a:srgbClr val="0070C0"/>
                </a:solidFill>
              </a:rPr>
              <a:t>We have automatic backups.</a:t>
            </a:r>
          </a:p>
          <a:p>
            <a:r>
              <a:rPr lang="en-US" dirty="0">
                <a:solidFill>
                  <a:srgbClr val="0070C0"/>
                </a:solidFill>
              </a:rPr>
              <a:t>Helps in Financial benefits.</a:t>
            </a:r>
          </a:p>
          <a:p>
            <a:r>
              <a:rPr lang="en-US" dirty="0">
                <a:solidFill>
                  <a:srgbClr val="0070C0"/>
                </a:solidFill>
              </a:rPr>
              <a:t>Receive payments faster.</a:t>
            </a:r>
          </a:p>
          <a:p>
            <a:endParaRPr lang="en-US" dirty="0">
              <a:solidFill>
                <a:srgbClr val="0070C0"/>
              </a:solidFill>
            </a:endParaRPr>
          </a:p>
          <a:p>
            <a:endParaRPr lang="en-US" dirty="0">
              <a:solidFill>
                <a:srgbClr val="0070C0"/>
              </a:solidFill>
            </a:endParaRPr>
          </a:p>
        </p:txBody>
      </p:sp>
    </p:spTree>
    <p:extLst>
      <p:ext uri="{BB962C8B-B14F-4D97-AF65-F5344CB8AC3E}">
        <p14:creationId xmlns:p14="http://schemas.microsoft.com/office/powerpoint/2010/main" val="4137010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8200"/>
            <a:ext cx="7239000" cy="5617536"/>
          </a:xfrm>
        </p:spPr>
        <p:txBody>
          <a:bodyPr/>
          <a:lstStyle/>
          <a:p>
            <a:r>
              <a:rPr lang="en-US" dirty="0">
                <a:solidFill>
                  <a:srgbClr val="0070C0"/>
                </a:solidFill>
              </a:rPr>
              <a:t>Protect your company from disasters.</a:t>
            </a:r>
          </a:p>
          <a:p>
            <a:r>
              <a:rPr lang="en-US" dirty="0">
                <a:solidFill>
                  <a:srgbClr val="0070C0"/>
                </a:solidFill>
              </a:rPr>
              <a:t>Improves customer service</a:t>
            </a:r>
          </a:p>
          <a:p>
            <a:r>
              <a:rPr lang="en-US" dirty="0">
                <a:solidFill>
                  <a:srgbClr val="0070C0"/>
                </a:solidFill>
              </a:rPr>
              <a:t>Copy documents with scanners and phone apps.</a:t>
            </a:r>
          </a:p>
          <a:p>
            <a:r>
              <a:rPr lang="en-US" dirty="0">
                <a:solidFill>
                  <a:srgbClr val="0070C0"/>
                </a:solidFill>
              </a:rPr>
              <a:t>Uses E-Mail instead of traditional mail.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3581401"/>
            <a:ext cx="5800725" cy="2809875"/>
          </a:xfrm>
          <a:prstGeom prst="rect">
            <a:avLst/>
          </a:prstGeom>
        </p:spPr>
      </p:pic>
    </p:spTree>
    <p:extLst>
      <p:ext uri="{BB962C8B-B14F-4D97-AF65-F5344CB8AC3E}">
        <p14:creationId xmlns:p14="http://schemas.microsoft.com/office/powerpoint/2010/main" val="404057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8C9C31-4764-DB49-A9CD-B483E5D37B11}"/>
              </a:ext>
            </a:extLst>
          </p:cNvPr>
          <p:cNvSpPr txBox="1"/>
          <p:nvPr/>
        </p:nvSpPr>
        <p:spPr>
          <a:xfrm>
            <a:off x="1054371" y="1728482"/>
            <a:ext cx="6093962" cy="2308324"/>
          </a:xfrm>
          <a:prstGeom prst="rect">
            <a:avLst/>
          </a:prstGeom>
          <a:noFill/>
        </p:spPr>
        <p:txBody>
          <a:bodyPr wrap="square">
            <a:spAutoFit/>
          </a:bodyPr>
          <a:lstStyle/>
          <a:p>
            <a:r>
              <a:rPr lang="en-IN" sz="7200" b="1"/>
              <a:t>*</a:t>
            </a:r>
            <a:r>
              <a:rPr lang="en-US" sz="7200" b="1"/>
              <a:t>Paperless Office </a:t>
            </a:r>
            <a:r>
              <a:rPr lang="en-IN" sz="7200" b="1"/>
              <a:t>Tools*</a:t>
            </a:r>
            <a:endParaRPr lang="en-US" sz="7200" b="1"/>
          </a:p>
        </p:txBody>
      </p:sp>
    </p:spTree>
    <p:extLst>
      <p:ext uri="{BB962C8B-B14F-4D97-AF65-F5344CB8AC3E}">
        <p14:creationId xmlns:p14="http://schemas.microsoft.com/office/powerpoint/2010/main" val="4149489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EC087-9D70-3044-8BD6-5DDC1B703E6E}"/>
              </a:ext>
            </a:extLst>
          </p:cNvPr>
          <p:cNvSpPr txBox="1"/>
          <p:nvPr/>
        </p:nvSpPr>
        <p:spPr>
          <a:xfrm>
            <a:off x="492040" y="444902"/>
            <a:ext cx="6093962" cy="584775"/>
          </a:xfrm>
          <a:prstGeom prst="rect">
            <a:avLst/>
          </a:prstGeom>
          <a:noFill/>
        </p:spPr>
        <p:txBody>
          <a:bodyPr wrap="square">
            <a:spAutoFit/>
          </a:bodyPr>
          <a:lstStyle/>
          <a:p>
            <a:r>
              <a:rPr lang="en-IN" sz="3200"/>
              <a:t>•</a:t>
            </a:r>
            <a:r>
              <a:rPr lang="en-US" sz="3200" u="sng"/>
              <a:t>E-mail</a:t>
            </a:r>
            <a:r>
              <a:rPr lang="en-IN" sz="3200"/>
              <a:t> :</a:t>
            </a:r>
            <a:endParaRPr lang="en-US" sz="3200"/>
          </a:p>
        </p:txBody>
      </p:sp>
      <p:sp>
        <p:nvSpPr>
          <p:cNvPr id="5" name="TextBox 4">
            <a:extLst>
              <a:ext uri="{FF2B5EF4-FFF2-40B4-BE49-F238E27FC236}">
                <a16:creationId xmlns:a16="http://schemas.microsoft.com/office/drawing/2014/main" id="{200FD9F9-BDB8-0440-B26B-BD67040011B1}"/>
              </a:ext>
            </a:extLst>
          </p:cNvPr>
          <p:cNvSpPr txBox="1"/>
          <p:nvPr/>
        </p:nvSpPr>
        <p:spPr>
          <a:xfrm>
            <a:off x="626510" y="1042983"/>
            <a:ext cx="6093962" cy="1815882"/>
          </a:xfrm>
          <a:prstGeom prst="rect">
            <a:avLst/>
          </a:prstGeom>
          <a:noFill/>
        </p:spPr>
        <p:txBody>
          <a:bodyPr wrap="square">
            <a:spAutoFit/>
          </a:bodyPr>
          <a:lstStyle/>
          <a:p>
            <a:r>
              <a:rPr lang="en-US" sz="2800"/>
              <a:t>Email has had the biggest impact, allowing communications to become electronic with the </a:t>
            </a:r>
          </a:p>
          <a:p>
            <a:r>
              <a:rPr lang="en-US" sz="2800"/>
              <a:t>ability to attach.</a:t>
            </a:r>
          </a:p>
        </p:txBody>
      </p:sp>
      <p:sp>
        <p:nvSpPr>
          <p:cNvPr id="7" name="TextBox 6">
            <a:extLst>
              <a:ext uri="{FF2B5EF4-FFF2-40B4-BE49-F238E27FC236}">
                <a16:creationId xmlns:a16="http://schemas.microsoft.com/office/drawing/2014/main" id="{9B85EAE4-32CD-1040-A6AA-690EBBCEE703}"/>
              </a:ext>
            </a:extLst>
          </p:cNvPr>
          <p:cNvSpPr txBox="1"/>
          <p:nvPr/>
        </p:nvSpPr>
        <p:spPr>
          <a:xfrm>
            <a:off x="5068116" y="3761413"/>
            <a:ext cx="6093962" cy="646331"/>
          </a:xfrm>
          <a:prstGeom prst="rect">
            <a:avLst/>
          </a:prstGeom>
          <a:noFill/>
        </p:spPr>
        <p:txBody>
          <a:bodyPr wrap="square">
            <a:spAutoFit/>
          </a:bodyPr>
          <a:lstStyle/>
          <a:p>
            <a:r>
              <a:rPr lang="en-IN" sz="3600"/>
              <a:t>• </a:t>
            </a:r>
            <a:r>
              <a:rPr lang="en-IN" sz="3600" u="sng"/>
              <a:t>Scanners</a:t>
            </a:r>
            <a:r>
              <a:rPr lang="en-IN" sz="3600"/>
              <a:t> :</a:t>
            </a:r>
            <a:endParaRPr lang="en-US" sz="3600"/>
          </a:p>
        </p:txBody>
      </p:sp>
      <p:sp>
        <p:nvSpPr>
          <p:cNvPr id="9" name="TextBox 8">
            <a:extLst>
              <a:ext uri="{FF2B5EF4-FFF2-40B4-BE49-F238E27FC236}">
                <a16:creationId xmlns:a16="http://schemas.microsoft.com/office/drawing/2014/main" id="{2D3550C1-3B9D-824A-B653-6DD23EC1A137}"/>
              </a:ext>
            </a:extLst>
          </p:cNvPr>
          <p:cNvSpPr txBox="1"/>
          <p:nvPr/>
        </p:nvSpPr>
        <p:spPr>
          <a:xfrm>
            <a:off x="5357431" y="4407744"/>
            <a:ext cx="6093962" cy="954107"/>
          </a:xfrm>
          <a:prstGeom prst="rect">
            <a:avLst/>
          </a:prstGeom>
          <a:noFill/>
        </p:spPr>
        <p:txBody>
          <a:bodyPr wrap="square">
            <a:spAutoFit/>
          </a:bodyPr>
          <a:lstStyle/>
          <a:p>
            <a:r>
              <a:rPr lang="en-US" sz="2800"/>
              <a:t>Scanners are one of the most essential tools for a paperless office.</a:t>
            </a:r>
          </a:p>
        </p:txBody>
      </p:sp>
      <p:pic>
        <p:nvPicPr>
          <p:cNvPr id="10" name="Picture 10">
            <a:extLst>
              <a:ext uri="{FF2B5EF4-FFF2-40B4-BE49-F238E27FC236}">
                <a16:creationId xmlns:a16="http://schemas.microsoft.com/office/drawing/2014/main" id="{44E74924-8BB1-CE44-9723-91B7E215F665}"/>
              </a:ext>
            </a:extLst>
          </p:cNvPr>
          <p:cNvPicPr>
            <a:picLocks noChangeAspect="1"/>
          </p:cNvPicPr>
          <p:nvPr/>
        </p:nvPicPr>
        <p:blipFill>
          <a:blip r:embed="rId2"/>
          <a:stretch>
            <a:fillRect/>
          </a:stretch>
        </p:blipFill>
        <p:spPr>
          <a:xfrm>
            <a:off x="6500429" y="399958"/>
            <a:ext cx="2949185" cy="2949185"/>
          </a:xfrm>
          <a:prstGeom prst="rect">
            <a:avLst/>
          </a:prstGeom>
        </p:spPr>
      </p:pic>
      <p:pic>
        <p:nvPicPr>
          <p:cNvPr id="11" name="Picture 11">
            <a:extLst>
              <a:ext uri="{FF2B5EF4-FFF2-40B4-BE49-F238E27FC236}">
                <a16:creationId xmlns:a16="http://schemas.microsoft.com/office/drawing/2014/main" id="{4E80A838-F332-5748-AA36-833FC80A7AE6}"/>
              </a:ext>
            </a:extLst>
          </p:cNvPr>
          <p:cNvPicPr>
            <a:picLocks noChangeAspect="1"/>
          </p:cNvPicPr>
          <p:nvPr/>
        </p:nvPicPr>
        <p:blipFill>
          <a:blip r:embed="rId3"/>
          <a:stretch>
            <a:fillRect/>
          </a:stretch>
        </p:blipFill>
        <p:spPr>
          <a:xfrm>
            <a:off x="1029922" y="3761413"/>
            <a:ext cx="3336270" cy="2568928"/>
          </a:xfrm>
          <a:prstGeom prst="rect">
            <a:avLst/>
          </a:prstGeom>
        </p:spPr>
      </p:pic>
    </p:spTree>
    <p:extLst>
      <p:ext uri="{BB962C8B-B14F-4D97-AF65-F5344CB8AC3E}">
        <p14:creationId xmlns:p14="http://schemas.microsoft.com/office/powerpoint/2010/main" val="422142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170BE-04B5-5643-B031-AF09CFEB4B9F}"/>
              </a:ext>
            </a:extLst>
          </p:cNvPr>
          <p:cNvSpPr txBox="1"/>
          <p:nvPr/>
        </p:nvSpPr>
        <p:spPr>
          <a:xfrm>
            <a:off x="626511" y="738291"/>
            <a:ext cx="6093962" cy="584775"/>
          </a:xfrm>
          <a:prstGeom prst="rect">
            <a:avLst/>
          </a:prstGeom>
          <a:noFill/>
        </p:spPr>
        <p:txBody>
          <a:bodyPr wrap="square">
            <a:spAutoFit/>
          </a:bodyPr>
          <a:lstStyle/>
          <a:p>
            <a:r>
              <a:rPr lang="en-IN" sz="3200"/>
              <a:t>• </a:t>
            </a:r>
            <a:r>
              <a:rPr lang="en-IN" sz="3200" u="sng"/>
              <a:t>Software</a:t>
            </a:r>
            <a:r>
              <a:rPr lang="en-IN" sz="3200"/>
              <a:t> :</a:t>
            </a:r>
            <a:endParaRPr lang="en-US" sz="3200"/>
          </a:p>
        </p:txBody>
      </p:sp>
      <p:sp>
        <p:nvSpPr>
          <p:cNvPr id="5" name="TextBox 4">
            <a:extLst>
              <a:ext uri="{FF2B5EF4-FFF2-40B4-BE49-F238E27FC236}">
                <a16:creationId xmlns:a16="http://schemas.microsoft.com/office/drawing/2014/main" id="{0504ABBA-B112-4C4D-A781-1218C02CA2C7}"/>
              </a:ext>
            </a:extLst>
          </p:cNvPr>
          <p:cNvSpPr txBox="1"/>
          <p:nvPr/>
        </p:nvSpPr>
        <p:spPr>
          <a:xfrm>
            <a:off x="932125" y="1323066"/>
            <a:ext cx="6093962" cy="954107"/>
          </a:xfrm>
          <a:prstGeom prst="rect">
            <a:avLst/>
          </a:prstGeom>
          <a:noFill/>
        </p:spPr>
        <p:txBody>
          <a:bodyPr wrap="square">
            <a:spAutoFit/>
          </a:bodyPr>
          <a:lstStyle/>
          <a:p>
            <a:r>
              <a:rPr lang="en-US" sz="2800"/>
              <a:t>Software plays an important role in a paperless office.</a:t>
            </a:r>
          </a:p>
        </p:txBody>
      </p:sp>
      <p:sp>
        <p:nvSpPr>
          <p:cNvPr id="7" name="TextBox 6">
            <a:extLst>
              <a:ext uri="{FF2B5EF4-FFF2-40B4-BE49-F238E27FC236}">
                <a16:creationId xmlns:a16="http://schemas.microsoft.com/office/drawing/2014/main" id="{F86ADCD9-323D-1D4B-93BC-F19EA21B7A0A}"/>
              </a:ext>
            </a:extLst>
          </p:cNvPr>
          <p:cNvSpPr txBox="1"/>
          <p:nvPr/>
        </p:nvSpPr>
        <p:spPr>
          <a:xfrm>
            <a:off x="932125" y="2290227"/>
            <a:ext cx="6093962" cy="523220"/>
          </a:xfrm>
          <a:prstGeom prst="rect">
            <a:avLst/>
          </a:prstGeom>
          <a:noFill/>
        </p:spPr>
        <p:txBody>
          <a:bodyPr wrap="square">
            <a:spAutoFit/>
          </a:bodyPr>
          <a:lstStyle/>
          <a:p>
            <a:r>
              <a:rPr lang="en-US" sz="2800"/>
              <a:t>Some of such software applications are;</a:t>
            </a:r>
          </a:p>
        </p:txBody>
      </p:sp>
      <p:sp>
        <p:nvSpPr>
          <p:cNvPr id="9" name="TextBox 8">
            <a:extLst>
              <a:ext uri="{FF2B5EF4-FFF2-40B4-BE49-F238E27FC236}">
                <a16:creationId xmlns:a16="http://schemas.microsoft.com/office/drawing/2014/main" id="{52BF420B-D68B-F14E-9D5F-F161DF798AF9}"/>
              </a:ext>
            </a:extLst>
          </p:cNvPr>
          <p:cNvSpPr txBox="1"/>
          <p:nvPr/>
        </p:nvSpPr>
        <p:spPr>
          <a:xfrm>
            <a:off x="932125" y="2905780"/>
            <a:ext cx="6093962" cy="523220"/>
          </a:xfrm>
          <a:prstGeom prst="rect">
            <a:avLst/>
          </a:prstGeom>
          <a:noFill/>
        </p:spPr>
        <p:txBody>
          <a:bodyPr wrap="square">
            <a:spAutoFit/>
          </a:bodyPr>
          <a:lstStyle/>
          <a:p>
            <a:r>
              <a:rPr lang="en-IN" sz="2800"/>
              <a:t>~ </a:t>
            </a:r>
            <a:r>
              <a:rPr lang="en-US" sz="2800"/>
              <a:t>NitroPDF. </a:t>
            </a:r>
          </a:p>
        </p:txBody>
      </p:sp>
      <p:sp>
        <p:nvSpPr>
          <p:cNvPr id="11" name="TextBox 10">
            <a:extLst>
              <a:ext uri="{FF2B5EF4-FFF2-40B4-BE49-F238E27FC236}">
                <a16:creationId xmlns:a16="http://schemas.microsoft.com/office/drawing/2014/main" id="{C9A43670-0EDD-524B-A879-2F22A981E6D3}"/>
              </a:ext>
            </a:extLst>
          </p:cNvPr>
          <p:cNvSpPr txBox="1"/>
          <p:nvPr/>
        </p:nvSpPr>
        <p:spPr>
          <a:xfrm>
            <a:off x="932125" y="3429000"/>
            <a:ext cx="6093962" cy="523220"/>
          </a:xfrm>
          <a:prstGeom prst="rect">
            <a:avLst/>
          </a:prstGeom>
          <a:noFill/>
        </p:spPr>
        <p:txBody>
          <a:bodyPr wrap="square">
            <a:spAutoFit/>
          </a:bodyPr>
          <a:lstStyle/>
          <a:p>
            <a:r>
              <a:rPr lang="en-IN" sz="2800"/>
              <a:t>~ </a:t>
            </a:r>
            <a:r>
              <a:rPr lang="en-US" sz="2800"/>
              <a:t>Fax to E-mail Services. </a:t>
            </a:r>
          </a:p>
        </p:txBody>
      </p:sp>
      <p:sp>
        <p:nvSpPr>
          <p:cNvPr id="13" name="TextBox 12">
            <a:extLst>
              <a:ext uri="{FF2B5EF4-FFF2-40B4-BE49-F238E27FC236}">
                <a16:creationId xmlns:a16="http://schemas.microsoft.com/office/drawing/2014/main" id="{9FEC5261-F070-8D46-9D14-699BC1307D20}"/>
              </a:ext>
            </a:extLst>
          </p:cNvPr>
          <p:cNvSpPr txBox="1"/>
          <p:nvPr/>
        </p:nvSpPr>
        <p:spPr>
          <a:xfrm>
            <a:off x="932125" y="3952220"/>
            <a:ext cx="6093962" cy="523220"/>
          </a:xfrm>
          <a:prstGeom prst="rect">
            <a:avLst/>
          </a:prstGeom>
          <a:noFill/>
        </p:spPr>
        <p:txBody>
          <a:bodyPr wrap="square">
            <a:spAutoFit/>
          </a:bodyPr>
          <a:lstStyle/>
          <a:p>
            <a:r>
              <a:rPr lang="en-IN" sz="2800"/>
              <a:t>~ </a:t>
            </a:r>
            <a:r>
              <a:rPr lang="en-US" sz="2800"/>
              <a:t>EchoSign.</a:t>
            </a:r>
          </a:p>
        </p:txBody>
      </p:sp>
      <p:sp>
        <p:nvSpPr>
          <p:cNvPr id="15" name="TextBox 14">
            <a:extLst>
              <a:ext uri="{FF2B5EF4-FFF2-40B4-BE49-F238E27FC236}">
                <a16:creationId xmlns:a16="http://schemas.microsoft.com/office/drawing/2014/main" id="{E7AF893E-9248-4742-B3B4-0D90F9630124}"/>
              </a:ext>
            </a:extLst>
          </p:cNvPr>
          <p:cNvSpPr txBox="1"/>
          <p:nvPr/>
        </p:nvSpPr>
        <p:spPr>
          <a:xfrm>
            <a:off x="932125" y="4430120"/>
            <a:ext cx="6093962" cy="523220"/>
          </a:xfrm>
          <a:prstGeom prst="rect">
            <a:avLst/>
          </a:prstGeom>
          <a:noFill/>
        </p:spPr>
        <p:txBody>
          <a:bodyPr wrap="square">
            <a:spAutoFit/>
          </a:bodyPr>
          <a:lstStyle/>
          <a:p>
            <a:r>
              <a:rPr lang="en-IN" sz="2800"/>
              <a:t>~ </a:t>
            </a:r>
            <a:r>
              <a:rPr lang="en-US" sz="2800"/>
              <a:t>Online backup applications.</a:t>
            </a:r>
          </a:p>
        </p:txBody>
      </p:sp>
      <p:pic>
        <p:nvPicPr>
          <p:cNvPr id="16" name="Picture 16">
            <a:extLst>
              <a:ext uri="{FF2B5EF4-FFF2-40B4-BE49-F238E27FC236}">
                <a16:creationId xmlns:a16="http://schemas.microsoft.com/office/drawing/2014/main" id="{8577C270-3198-C84C-ADD1-BBE63A1E2994}"/>
              </a:ext>
            </a:extLst>
          </p:cNvPr>
          <p:cNvPicPr>
            <a:picLocks noChangeAspect="1"/>
          </p:cNvPicPr>
          <p:nvPr/>
        </p:nvPicPr>
        <p:blipFill>
          <a:blip r:embed="rId2"/>
          <a:stretch>
            <a:fillRect/>
          </a:stretch>
        </p:blipFill>
        <p:spPr>
          <a:xfrm>
            <a:off x="7123219" y="948550"/>
            <a:ext cx="4520749" cy="3003670"/>
          </a:xfrm>
          <a:prstGeom prst="rect">
            <a:avLst/>
          </a:prstGeom>
        </p:spPr>
      </p:pic>
    </p:spTree>
    <p:extLst>
      <p:ext uri="{BB962C8B-B14F-4D97-AF65-F5344CB8AC3E}">
        <p14:creationId xmlns:p14="http://schemas.microsoft.com/office/powerpoint/2010/main" val="42519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58DE4-31FA-E944-AE0D-19B92CFC3E12}"/>
              </a:ext>
            </a:extLst>
          </p:cNvPr>
          <p:cNvSpPr txBox="1"/>
          <p:nvPr/>
        </p:nvSpPr>
        <p:spPr>
          <a:xfrm>
            <a:off x="516489" y="603821"/>
            <a:ext cx="6093962" cy="646331"/>
          </a:xfrm>
          <a:prstGeom prst="rect">
            <a:avLst/>
          </a:prstGeom>
          <a:noFill/>
        </p:spPr>
        <p:txBody>
          <a:bodyPr wrap="square">
            <a:spAutoFit/>
          </a:bodyPr>
          <a:lstStyle/>
          <a:p>
            <a:r>
              <a:rPr lang="en-IN" sz="3600"/>
              <a:t>• </a:t>
            </a:r>
            <a:r>
              <a:rPr lang="en-IN" sz="3600" u="sng"/>
              <a:t>Displays</a:t>
            </a:r>
            <a:r>
              <a:rPr lang="en-IN" sz="3600"/>
              <a:t> :</a:t>
            </a:r>
            <a:endParaRPr lang="en-US" sz="3600"/>
          </a:p>
        </p:txBody>
      </p:sp>
      <p:sp>
        <p:nvSpPr>
          <p:cNvPr id="5" name="TextBox 4">
            <a:extLst>
              <a:ext uri="{FF2B5EF4-FFF2-40B4-BE49-F238E27FC236}">
                <a16:creationId xmlns:a16="http://schemas.microsoft.com/office/drawing/2014/main" id="{37284499-9A79-2B44-B0E9-106A7C75220B}"/>
              </a:ext>
            </a:extLst>
          </p:cNvPr>
          <p:cNvSpPr txBox="1"/>
          <p:nvPr/>
        </p:nvSpPr>
        <p:spPr>
          <a:xfrm>
            <a:off x="712083" y="1250152"/>
            <a:ext cx="6093962" cy="2246769"/>
          </a:xfrm>
          <a:prstGeom prst="rect">
            <a:avLst/>
          </a:prstGeom>
          <a:noFill/>
        </p:spPr>
        <p:txBody>
          <a:bodyPr wrap="square">
            <a:spAutoFit/>
          </a:bodyPr>
          <a:lstStyle/>
          <a:p>
            <a:r>
              <a:rPr lang="en-US" sz="2800"/>
              <a:t>Reading content from a computer screen saves the need to print a paper copy, but some </a:t>
            </a:r>
          </a:p>
          <a:p>
            <a:r>
              <a:rPr lang="en-US" sz="2800"/>
              <a:t>standard monitors can cause eye strain after extended use. </a:t>
            </a:r>
          </a:p>
        </p:txBody>
      </p:sp>
      <p:sp>
        <p:nvSpPr>
          <p:cNvPr id="7" name="TextBox 6">
            <a:extLst>
              <a:ext uri="{FF2B5EF4-FFF2-40B4-BE49-F238E27FC236}">
                <a16:creationId xmlns:a16="http://schemas.microsoft.com/office/drawing/2014/main" id="{9E119263-F2D9-A749-B3AE-FFF454D16A36}"/>
              </a:ext>
            </a:extLst>
          </p:cNvPr>
          <p:cNvSpPr txBox="1"/>
          <p:nvPr/>
        </p:nvSpPr>
        <p:spPr>
          <a:xfrm>
            <a:off x="5956436" y="3827419"/>
            <a:ext cx="6093962" cy="584775"/>
          </a:xfrm>
          <a:prstGeom prst="rect">
            <a:avLst/>
          </a:prstGeom>
          <a:noFill/>
        </p:spPr>
        <p:txBody>
          <a:bodyPr wrap="square">
            <a:spAutoFit/>
          </a:bodyPr>
          <a:lstStyle/>
          <a:p>
            <a:r>
              <a:rPr lang="en-IN" sz="3200"/>
              <a:t>• </a:t>
            </a:r>
            <a:r>
              <a:rPr lang="en-US" sz="3200" u="sng"/>
              <a:t>Hard </a:t>
            </a:r>
            <a:r>
              <a:rPr lang="en-IN" sz="3200" u="sng"/>
              <a:t>Drives</a:t>
            </a:r>
            <a:r>
              <a:rPr lang="en-IN" sz="3200"/>
              <a:t> :</a:t>
            </a:r>
            <a:endParaRPr lang="en-US" sz="3200"/>
          </a:p>
        </p:txBody>
      </p:sp>
      <p:sp>
        <p:nvSpPr>
          <p:cNvPr id="9" name="TextBox 8">
            <a:extLst>
              <a:ext uri="{FF2B5EF4-FFF2-40B4-BE49-F238E27FC236}">
                <a16:creationId xmlns:a16="http://schemas.microsoft.com/office/drawing/2014/main" id="{72842D95-F307-B443-9083-3E45081F6613}"/>
              </a:ext>
            </a:extLst>
          </p:cNvPr>
          <p:cNvSpPr txBox="1"/>
          <p:nvPr/>
        </p:nvSpPr>
        <p:spPr>
          <a:xfrm>
            <a:off x="6213153" y="4484463"/>
            <a:ext cx="6093962" cy="2246769"/>
          </a:xfrm>
          <a:prstGeom prst="rect">
            <a:avLst/>
          </a:prstGeom>
          <a:noFill/>
        </p:spPr>
        <p:txBody>
          <a:bodyPr wrap="square">
            <a:spAutoFit/>
          </a:bodyPr>
          <a:lstStyle/>
          <a:p>
            <a:r>
              <a:rPr lang="en-US" sz="2800"/>
              <a:t>Eliminating paper copies of documents means risking losing the information they contain in the </a:t>
            </a:r>
          </a:p>
          <a:p>
            <a:r>
              <a:rPr lang="en-US" sz="2800"/>
              <a:t>event of a computer system crash or hard drive failure.</a:t>
            </a:r>
          </a:p>
        </p:txBody>
      </p:sp>
      <p:pic>
        <p:nvPicPr>
          <p:cNvPr id="10" name="Picture 10">
            <a:extLst>
              <a:ext uri="{FF2B5EF4-FFF2-40B4-BE49-F238E27FC236}">
                <a16:creationId xmlns:a16="http://schemas.microsoft.com/office/drawing/2014/main" id="{C1182114-B76F-1542-A65A-BB5594F1D99A}"/>
              </a:ext>
            </a:extLst>
          </p:cNvPr>
          <p:cNvPicPr>
            <a:picLocks noChangeAspect="1"/>
          </p:cNvPicPr>
          <p:nvPr/>
        </p:nvPicPr>
        <p:blipFill>
          <a:blip r:embed="rId2"/>
          <a:stretch>
            <a:fillRect/>
          </a:stretch>
        </p:blipFill>
        <p:spPr>
          <a:xfrm>
            <a:off x="516489" y="3824176"/>
            <a:ext cx="5204623" cy="2698064"/>
          </a:xfrm>
          <a:prstGeom prst="rect">
            <a:avLst/>
          </a:prstGeom>
        </p:spPr>
      </p:pic>
      <p:pic>
        <p:nvPicPr>
          <p:cNvPr id="11" name="Picture 11">
            <a:extLst>
              <a:ext uri="{FF2B5EF4-FFF2-40B4-BE49-F238E27FC236}">
                <a16:creationId xmlns:a16="http://schemas.microsoft.com/office/drawing/2014/main" id="{B96FF00F-4138-894D-81F5-E7E262F372D3}"/>
              </a:ext>
            </a:extLst>
          </p:cNvPr>
          <p:cNvPicPr>
            <a:picLocks noChangeAspect="1"/>
          </p:cNvPicPr>
          <p:nvPr/>
        </p:nvPicPr>
        <p:blipFill>
          <a:blip r:embed="rId3"/>
          <a:stretch>
            <a:fillRect/>
          </a:stretch>
        </p:blipFill>
        <p:spPr>
          <a:xfrm>
            <a:off x="7456771" y="401415"/>
            <a:ext cx="3802084" cy="3027585"/>
          </a:xfrm>
          <a:prstGeom prst="rect">
            <a:avLst/>
          </a:prstGeom>
        </p:spPr>
      </p:pic>
      <p:pic>
        <p:nvPicPr>
          <p:cNvPr id="12" name="Picture 12">
            <a:extLst>
              <a:ext uri="{FF2B5EF4-FFF2-40B4-BE49-F238E27FC236}">
                <a16:creationId xmlns:a16="http://schemas.microsoft.com/office/drawing/2014/main" id="{0976555A-BBA6-9347-806D-25537A6B5980}"/>
              </a:ext>
            </a:extLst>
          </p:cNvPr>
          <p:cNvPicPr>
            <a:picLocks noChangeAspect="1"/>
          </p:cNvPicPr>
          <p:nvPr/>
        </p:nvPicPr>
        <p:blipFill>
          <a:blip r:embed="rId4"/>
          <a:stretch>
            <a:fillRect/>
          </a:stretch>
        </p:blipFill>
        <p:spPr>
          <a:xfrm>
            <a:off x="7107107" y="1581259"/>
            <a:ext cx="905017" cy="912559"/>
          </a:xfrm>
          <a:prstGeom prst="rect">
            <a:avLst/>
          </a:prstGeom>
        </p:spPr>
      </p:pic>
    </p:spTree>
    <p:extLst>
      <p:ext uri="{BB962C8B-B14F-4D97-AF65-F5344CB8AC3E}">
        <p14:creationId xmlns:p14="http://schemas.microsoft.com/office/powerpoint/2010/main" val="49930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13C5F-7A4C-3740-9A41-5E148E17EAC4}"/>
              </a:ext>
            </a:extLst>
          </p:cNvPr>
          <p:cNvSpPr txBox="1"/>
          <p:nvPr/>
        </p:nvSpPr>
        <p:spPr>
          <a:xfrm>
            <a:off x="846553" y="1120676"/>
            <a:ext cx="9715500" cy="3416320"/>
          </a:xfrm>
          <a:prstGeom prst="rect">
            <a:avLst/>
          </a:prstGeom>
          <a:noFill/>
        </p:spPr>
        <p:txBody>
          <a:bodyPr wrap="square">
            <a:spAutoFit/>
          </a:bodyPr>
          <a:lstStyle/>
          <a:p>
            <a:r>
              <a:rPr lang="en-IN" sz="7200" b="1"/>
              <a:t>* </a:t>
            </a:r>
            <a:r>
              <a:rPr lang="en-US" sz="7200" b="1"/>
              <a:t>What are the obstacles towards a paperless office?</a:t>
            </a:r>
          </a:p>
        </p:txBody>
      </p:sp>
    </p:spTree>
    <p:extLst>
      <p:ext uri="{BB962C8B-B14F-4D97-AF65-F5344CB8AC3E}">
        <p14:creationId xmlns:p14="http://schemas.microsoft.com/office/powerpoint/2010/main" val="313584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9005-F0D5-D34F-AE61-17FAC007D337}"/>
              </a:ext>
            </a:extLst>
          </p:cNvPr>
          <p:cNvSpPr txBox="1"/>
          <p:nvPr/>
        </p:nvSpPr>
        <p:spPr>
          <a:xfrm>
            <a:off x="736531" y="754683"/>
            <a:ext cx="9397661" cy="1569660"/>
          </a:xfrm>
          <a:prstGeom prst="rect">
            <a:avLst/>
          </a:prstGeom>
          <a:noFill/>
        </p:spPr>
        <p:txBody>
          <a:bodyPr wrap="square">
            <a:spAutoFit/>
          </a:bodyPr>
          <a:lstStyle/>
          <a:p>
            <a:r>
              <a:rPr lang="en-IN" sz="3200"/>
              <a:t>- </a:t>
            </a:r>
            <a:r>
              <a:rPr lang="en-US" sz="3200"/>
              <a:t>In spite of many efforts which have been done so far to consume less paper, still large amounts </a:t>
            </a:r>
          </a:p>
          <a:p>
            <a:r>
              <a:rPr lang="en-US" sz="3200"/>
              <a:t>of paper are used.</a:t>
            </a:r>
          </a:p>
        </p:txBody>
      </p:sp>
      <p:sp>
        <p:nvSpPr>
          <p:cNvPr id="5" name="TextBox 4">
            <a:extLst>
              <a:ext uri="{FF2B5EF4-FFF2-40B4-BE49-F238E27FC236}">
                <a16:creationId xmlns:a16="http://schemas.microsoft.com/office/drawing/2014/main" id="{94AB3256-52CC-FB44-98F7-DCA5DAB56DCE}"/>
              </a:ext>
            </a:extLst>
          </p:cNvPr>
          <p:cNvSpPr txBox="1"/>
          <p:nvPr/>
        </p:nvSpPr>
        <p:spPr>
          <a:xfrm>
            <a:off x="736531" y="2457145"/>
            <a:ext cx="10534549" cy="2076513"/>
          </a:xfrm>
          <a:prstGeom prst="rect">
            <a:avLst/>
          </a:prstGeom>
          <a:noFill/>
        </p:spPr>
        <p:txBody>
          <a:bodyPr wrap="square">
            <a:spAutoFit/>
          </a:bodyPr>
          <a:lstStyle/>
          <a:p>
            <a:r>
              <a:rPr lang="en-IN" sz="3200"/>
              <a:t>- </a:t>
            </a:r>
            <a:r>
              <a:rPr lang="en-US" sz="3200"/>
              <a:t>There are also some </a:t>
            </a:r>
          </a:p>
          <a:p>
            <a:r>
              <a:rPr lang="en-US" sz="3200"/>
              <a:t>technology-related problems on the way towards implementing a paperless office some of </a:t>
            </a:r>
          </a:p>
          <a:p>
            <a:r>
              <a:rPr lang="en-US" sz="3200"/>
              <a:t>which are as follows;</a:t>
            </a:r>
          </a:p>
        </p:txBody>
      </p:sp>
    </p:spTree>
    <p:extLst>
      <p:ext uri="{BB962C8B-B14F-4D97-AF65-F5344CB8AC3E}">
        <p14:creationId xmlns:p14="http://schemas.microsoft.com/office/powerpoint/2010/main" val="37009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927E4-AF39-7542-B044-9839F19E1CD0}"/>
              </a:ext>
            </a:extLst>
          </p:cNvPr>
          <p:cNvSpPr txBox="1"/>
          <p:nvPr/>
        </p:nvSpPr>
        <p:spPr>
          <a:xfrm>
            <a:off x="516489" y="591596"/>
            <a:ext cx="6093962" cy="584775"/>
          </a:xfrm>
          <a:prstGeom prst="rect">
            <a:avLst/>
          </a:prstGeom>
          <a:noFill/>
        </p:spPr>
        <p:txBody>
          <a:bodyPr wrap="square">
            <a:spAutoFit/>
          </a:bodyPr>
          <a:lstStyle/>
          <a:p>
            <a:r>
              <a:rPr lang="en-IN" sz="3200"/>
              <a:t>• </a:t>
            </a:r>
            <a:r>
              <a:rPr lang="en-US" sz="3200" u="sng"/>
              <a:t>Signature</a:t>
            </a:r>
            <a:r>
              <a:rPr lang="en-IN" sz="3200"/>
              <a:t> : </a:t>
            </a:r>
            <a:endParaRPr lang="en-US" sz="3200"/>
          </a:p>
        </p:txBody>
      </p:sp>
      <p:sp>
        <p:nvSpPr>
          <p:cNvPr id="5" name="TextBox 4">
            <a:extLst>
              <a:ext uri="{FF2B5EF4-FFF2-40B4-BE49-F238E27FC236}">
                <a16:creationId xmlns:a16="http://schemas.microsoft.com/office/drawing/2014/main" id="{D1C422A6-4ACF-2D48-92E1-E183087E6E13}"/>
              </a:ext>
            </a:extLst>
          </p:cNvPr>
          <p:cNvSpPr txBox="1"/>
          <p:nvPr/>
        </p:nvSpPr>
        <p:spPr>
          <a:xfrm>
            <a:off x="785430" y="1176371"/>
            <a:ext cx="6093962" cy="1815882"/>
          </a:xfrm>
          <a:prstGeom prst="rect">
            <a:avLst/>
          </a:prstGeom>
          <a:noFill/>
        </p:spPr>
        <p:txBody>
          <a:bodyPr wrap="square">
            <a:spAutoFit/>
          </a:bodyPr>
          <a:lstStyle/>
          <a:p>
            <a:r>
              <a:rPr lang="en-US" sz="2800"/>
              <a:t>As we know the scanned from of signatures in many official business relationships and </a:t>
            </a:r>
          </a:p>
          <a:p>
            <a:r>
              <a:rPr lang="en-US" sz="2800"/>
              <a:t>contracts is not acceptable.</a:t>
            </a:r>
          </a:p>
        </p:txBody>
      </p:sp>
      <p:sp>
        <p:nvSpPr>
          <p:cNvPr id="7" name="TextBox 6">
            <a:extLst>
              <a:ext uri="{FF2B5EF4-FFF2-40B4-BE49-F238E27FC236}">
                <a16:creationId xmlns:a16="http://schemas.microsoft.com/office/drawing/2014/main" id="{F4C02B65-9F12-9C40-8547-28FB2B160CC3}"/>
              </a:ext>
            </a:extLst>
          </p:cNvPr>
          <p:cNvSpPr txBox="1"/>
          <p:nvPr/>
        </p:nvSpPr>
        <p:spPr>
          <a:xfrm>
            <a:off x="4822908" y="3533792"/>
            <a:ext cx="7016618" cy="584775"/>
          </a:xfrm>
          <a:prstGeom prst="rect">
            <a:avLst/>
          </a:prstGeom>
          <a:noFill/>
        </p:spPr>
        <p:txBody>
          <a:bodyPr wrap="square">
            <a:spAutoFit/>
          </a:bodyPr>
          <a:lstStyle/>
          <a:p>
            <a:r>
              <a:rPr lang="en-IN" sz="3200"/>
              <a:t>• </a:t>
            </a:r>
            <a:r>
              <a:rPr lang="en-US" sz="3200" u="sng"/>
              <a:t>Reading on screen is </a:t>
            </a:r>
            <a:r>
              <a:rPr lang="en-IN" sz="3200" u="sng"/>
              <a:t>difficult: </a:t>
            </a:r>
            <a:endParaRPr lang="en-US" sz="3200"/>
          </a:p>
        </p:txBody>
      </p:sp>
      <p:pic>
        <p:nvPicPr>
          <p:cNvPr id="9" name="Picture 9">
            <a:extLst>
              <a:ext uri="{FF2B5EF4-FFF2-40B4-BE49-F238E27FC236}">
                <a16:creationId xmlns:a16="http://schemas.microsoft.com/office/drawing/2014/main" id="{13C216AB-4409-6D4F-BE44-9689827475A3}"/>
              </a:ext>
            </a:extLst>
          </p:cNvPr>
          <p:cNvPicPr>
            <a:picLocks noChangeAspect="1"/>
          </p:cNvPicPr>
          <p:nvPr/>
        </p:nvPicPr>
        <p:blipFill>
          <a:blip r:embed="rId2"/>
          <a:stretch>
            <a:fillRect/>
          </a:stretch>
        </p:blipFill>
        <p:spPr>
          <a:xfrm>
            <a:off x="647904" y="3429000"/>
            <a:ext cx="3942437" cy="3227191"/>
          </a:xfrm>
          <a:prstGeom prst="rect">
            <a:avLst/>
          </a:prstGeom>
        </p:spPr>
      </p:pic>
      <p:sp>
        <p:nvSpPr>
          <p:cNvPr id="11" name="TextBox 10">
            <a:extLst>
              <a:ext uri="{FF2B5EF4-FFF2-40B4-BE49-F238E27FC236}">
                <a16:creationId xmlns:a16="http://schemas.microsoft.com/office/drawing/2014/main" id="{B2A1D633-F1F6-9A48-895E-620B5FE570A8}"/>
              </a:ext>
            </a:extLst>
          </p:cNvPr>
          <p:cNvSpPr txBox="1"/>
          <p:nvPr/>
        </p:nvSpPr>
        <p:spPr>
          <a:xfrm>
            <a:off x="4969604" y="4154468"/>
            <a:ext cx="7016618" cy="2246769"/>
          </a:xfrm>
          <a:prstGeom prst="rect">
            <a:avLst/>
          </a:prstGeom>
          <a:noFill/>
        </p:spPr>
        <p:txBody>
          <a:bodyPr wrap="square">
            <a:spAutoFit/>
          </a:bodyPr>
          <a:lstStyle/>
          <a:p>
            <a:r>
              <a:rPr lang="en-US" sz="2800"/>
              <a:t>The second problem is that there are still a large number of people, including people with </a:t>
            </a:r>
          </a:p>
          <a:p>
            <a:r>
              <a:rPr lang="en-US" sz="2800"/>
              <a:t>eyesight problems and old people, who do not like to read on monitors and prefer to read in </a:t>
            </a:r>
          </a:p>
          <a:p>
            <a:r>
              <a:rPr lang="en-US" sz="2800"/>
              <a:t>prints.</a:t>
            </a:r>
          </a:p>
        </p:txBody>
      </p:sp>
      <p:pic>
        <p:nvPicPr>
          <p:cNvPr id="2" name="Picture 3">
            <a:extLst>
              <a:ext uri="{FF2B5EF4-FFF2-40B4-BE49-F238E27FC236}">
                <a16:creationId xmlns:a16="http://schemas.microsoft.com/office/drawing/2014/main" id="{F5B69458-A3A2-E246-8A1B-15FA17ACBD03}"/>
              </a:ext>
            </a:extLst>
          </p:cNvPr>
          <p:cNvPicPr>
            <a:picLocks noChangeAspect="1"/>
          </p:cNvPicPr>
          <p:nvPr/>
        </p:nvPicPr>
        <p:blipFill>
          <a:blip r:embed="rId3"/>
          <a:stretch>
            <a:fillRect/>
          </a:stretch>
        </p:blipFill>
        <p:spPr>
          <a:xfrm>
            <a:off x="6247890" y="591596"/>
            <a:ext cx="5158680" cy="2575821"/>
          </a:xfrm>
          <a:prstGeom prst="rect">
            <a:avLst/>
          </a:prstGeom>
        </p:spPr>
      </p:pic>
    </p:spTree>
    <p:extLst>
      <p:ext uri="{BB962C8B-B14F-4D97-AF65-F5344CB8AC3E}">
        <p14:creationId xmlns:p14="http://schemas.microsoft.com/office/powerpoint/2010/main" val="146488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3D1FC3-AD42-4901-9087-DA366A6B84A0}"/>
              </a:ext>
            </a:extLst>
          </p:cNvPr>
          <p:cNvSpPr txBox="1"/>
          <p:nvPr/>
        </p:nvSpPr>
        <p:spPr>
          <a:xfrm>
            <a:off x="838200" y="1953087"/>
            <a:ext cx="10515600" cy="4223876"/>
          </a:xfrm>
          <a:prstGeom prst="rect">
            <a:avLst/>
          </a:prstGeom>
        </p:spPr>
        <p:txBody>
          <a:bodyPr vert="horz" lIns="91440" tIns="45720" rIns="91440" bIns="45720" rtlCol="0">
            <a:normAutofit fontScale="92500" lnSpcReduction="10000"/>
          </a:bodyPr>
          <a:lstStyle/>
          <a:p>
            <a:pPr indent="-228600">
              <a:lnSpc>
                <a:spcPct val="110000"/>
              </a:lnSpc>
              <a:spcAft>
                <a:spcPts val="600"/>
              </a:spcAft>
              <a:buFont typeface="Arial" panose="020B0604020202020204" pitchFamily="34" charset="0"/>
              <a:buChar char="•"/>
            </a:pPr>
            <a:r>
              <a:rPr lang="en-US" sz="2400" dirty="0"/>
              <a:t> </a:t>
            </a:r>
            <a:r>
              <a:rPr lang="en-US" sz="2400" b="1" u="sng" dirty="0">
                <a:highlight>
                  <a:srgbClr val="00FF00"/>
                </a:highlight>
              </a:rPr>
              <a:t>INTRODUCTION</a:t>
            </a:r>
          </a:p>
          <a:p>
            <a:pPr marL="285750" indent="-228600">
              <a:lnSpc>
                <a:spcPct val="110000"/>
              </a:lnSpc>
              <a:spcAft>
                <a:spcPts val="600"/>
              </a:spcAft>
              <a:buFont typeface="Arial" panose="020B0604020202020204" pitchFamily="34" charset="0"/>
              <a:buChar char="•"/>
            </a:pPr>
            <a:r>
              <a:rPr lang="en-US" sz="2400" dirty="0"/>
              <a:t>   Concept introduced in the 1980s.</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t>Office of the Future, one that requires little or no paper to do business.</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t> Instead of paper, the paperless office would use modern technology to accomplish all of the same goals. </a:t>
            </a:r>
          </a:p>
          <a:p>
            <a:pPr marL="571500" indent="-228600">
              <a:lnSpc>
                <a:spcPct val="110000"/>
              </a:lnSpc>
              <a:spcAft>
                <a:spcPts val="600"/>
              </a:spcAft>
              <a:buFont typeface="Arial" panose="020B0604020202020204" pitchFamily="34" charset="0"/>
              <a:buChar char="•"/>
            </a:pPr>
            <a:endParaRPr lang="en-US" sz="2400" dirty="0"/>
          </a:p>
          <a:p>
            <a:pPr marL="571500" indent="-228600">
              <a:lnSpc>
                <a:spcPct val="110000"/>
              </a:lnSpc>
              <a:spcAft>
                <a:spcPts val="600"/>
              </a:spcAft>
              <a:buFont typeface="Arial" panose="020B0604020202020204" pitchFamily="34" charset="0"/>
              <a:buChar char="•"/>
            </a:pPr>
            <a:r>
              <a:rPr lang="en-US" sz="2400" dirty="0">
                <a:highlight>
                  <a:srgbClr val="FFFF00"/>
                </a:highlight>
              </a:rPr>
              <a:t>Going Paperless </a:t>
            </a:r>
            <a:r>
              <a:rPr lang="en-US" sz="2400" dirty="0"/>
              <a:t>can make documentation and Information sharing easier, keep personal information more secure and help the environment.</a:t>
            </a:r>
          </a:p>
          <a:p>
            <a:pPr indent="-228600">
              <a:lnSpc>
                <a:spcPct val="110000"/>
              </a:lnSpc>
              <a:spcAft>
                <a:spcPts val="6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D619948-BC03-4800-954E-9CF4403B7DFA}"/>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6200" dirty="0">
              <a:latin typeface="+mj-lt"/>
              <a:ea typeface="+mj-ea"/>
              <a:cs typeface="+mj-cs"/>
            </a:endParaRPr>
          </a:p>
        </p:txBody>
      </p:sp>
    </p:spTree>
    <p:extLst>
      <p:ext uri="{BB962C8B-B14F-4D97-AF65-F5344CB8AC3E}">
        <p14:creationId xmlns:p14="http://schemas.microsoft.com/office/powerpoint/2010/main" val="274550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E95A4-DF86-7C43-BFCC-6E00F6D9A038}"/>
              </a:ext>
            </a:extLst>
          </p:cNvPr>
          <p:cNvSpPr txBox="1"/>
          <p:nvPr/>
        </p:nvSpPr>
        <p:spPr>
          <a:xfrm>
            <a:off x="479816" y="530473"/>
            <a:ext cx="6093962" cy="584775"/>
          </a:xfrm>
          <a:prstGeom prst="rect">
            <a:avLst/>
          </a:prstGeom>
          <a:noFill/>
        </p:spPr>
        <p:txBody>
          <a:bodyPr wrap="square">
            <a:spAutoFit/>
          </a:bodyPr>
          <a:lstStyle/>
          <a:p>
            <a:r>
              <a:rPr lang="en-IN" sz="3200"/>
              <a:t>• </a:t>
            </a:r>
            <a:r>
              <a:rPr lang="en-US" sz="3200" u="sng"/>
              <a:t>Risk of data loss</a:t>
            </a:r>
            <a:r>
              <a:rPr lang="en-IN" sz="3200" u="sng"/>
              <a:t> </a:t>
            </a:r>
            <a:r>
              <a:rPr lang="en-IN" sz="3200"/>
              <a:t>:</a:t>
            </a:r>
            <a:endParaRPr lang="en-US" sz="3200"/>
          </a:p>
        </p:txBody>
      </p:sp>
      <p:sp>
        <p:nvSpPr>
          <p:cNvPr id="5" name="TextBox 4">
            <a:extLst>
              <a:ext uri="{FF2B5EF4-FFF2-40B4-BE49-F238E27FC236}">
                <a16:creationId xmlns:a16="http://schemas.microsoft.com/office/drawing/2014/main" id="{F6AAC8BC-84C2-CF43-BE9C-815AA07EFD03}"/>
              </a:ext>
            </a:extLst>
          </p:cNvPr>
          <p:cNvSpPr txBox="1"/>
          <p:nvPr/>
        </p:nvSpPr>
        <p:spPr>
          <a:xfrm>
            <a:off x="699858" y="1235472"/>
            <a:ext cx="6093962" cy="1384995"/>
          </a:xfrm>
          <a:prstGeom prst="rect">
            <a:avLst/>
          </a:prstGeom>
          <a:noFill/>
        </p:spPr>
        <p:txBody>
          <a:bodyPr wrap="square">
            <a:spAutoFit/>
          </a:bodyPr>
          <a:lstStyle/>
          <a:p>
            <a:r>
              <a:rPr lang="en-US" sz="2800"/>
              <a:t>Another problem is the risk of losing data and document due to software or hardware failure.</a:t>
            </a:r>
          </a:p>
        </p:txBody>
      </p:sp>
      <p:sp>
        <p:nvSpPr>
          <p:cNvPr id="9" name="TextBox 8">
            <a:extLst>
              <a:ext uri="{FF2B5EF4-FFF2-40B4-BE49-F238E27FC236}">
                <a16:creationId xmlns:a16="http://schemas.microsoft.com/office/drawing/2014/main" id="{5E902AB1-6EEF-5341-BF4A-36978071D4C6}"/>
              </a:ext>
            </a:extLst>
          </p:cNvPr>
          <p:cNvSpPr txBox="1"/>
          <p:nvPr/>
        </p:nvSpPr>
        <p:spPr>
          <a:xfrm>
            <a:off x="6043027" y="2890391"/>
            <a:ext cx="6093962" cy="1077218"/>
          </a:xfrm>
          <a:prstGeom prst="rect">
            <a:avLst/>
          </a:prstGeom>
          <a:noFill/>
        </p:spPr>
        <p:txBody>
          <a:bodyPr wrap="square">
            <a:spAutoFit/>
          </a:bodyPr>
          <a:lstStyle/>
          <a:p>
            <a:r>
              <a:rPr lang="en-IN" sz="3200"/>
              <a:t>• </a:t>
            </a:r>
            <a:r>
              <a:rPr lang="en-US" sz="3200" u="sng"/>
              <a:t>Technology isn’t ready for a paperless </a:t>
            </a:r>
            <a:r>
              <a:rPr lang="en-IN" sz="3200" u="sng"/>
              <a:t>office</a:t>
            </a:r>
            <a:r>
              <a:rPr lang="en-IN" sz="3200"/>
              <a:t> : </a:t>
            </a:r>
            <a:endParaRPr lang="en-US" sz="3200"/>
          </a:p>
        </p:txBody>
      </p:sp>
      <p:sp>
        <p:nvSpPr>
          <p:cNvPr id="11" name="TextBox 10">
            <a:extLst>
              <a:ext uri="{FF2B5EF4-FFF2-40B4-BE49-F238E27FC236}">
                <a16:creationId xmlns:a16="http://schemas.microsoft.com/office/drawing/2014/main" id="{E77BB602-122A-4741-AF63-695CA93319BB}"/>
              </a:ext>
            </a:extLst>
          </p:cNvPr>
          <p:cNvSpPr txBox="1"/>
          <p:nvPr/>
        </p:nvSpPr>
        <p:spPr>
          <a:xfrm>
            <a:off x="6043027" y="4237533"/>
            <a:ext cx="6093962" cy="1815882"/>
          </a:xfrm>
          <a:prstGeom prst="rect">
            <a:avLst/>
          </a:prstGeom>
          <a:noFill/>
        </p:spPr>
        <p:txBody>
          <a:bodyPr wrap="square">
            <a:spAutoFit/>
          </a:bodyPr>
          <a:lstStyle/>
          <a:p>
            <a:r>
              <a:rPr lang="en-US" sz="2800"/>
              <a:t>While the technology for going paperless is readily available, the rate of adoption for these </a:t>
            </a:r>
          </a:p>
          <a:p>
            <a:r>
              <a:rPr lang="en-US" sz="2800"/>
              <a:t>tools and this system is quite low.</a:t>
            </a:r>
          </a:p>
        </p:txBody>
      </p:sp>
      <p:pic>
        <p:nvPicPr>
          <p:cNvPr id="12" name="Picture 12">
            <a:extLst>
              <a:ext uri="{FF2B5EF4-FFF2-40B4-BE49-F238E27FC236}">
                <a16:creationId xmlns:a16="http://schemas.microsoft.com/office/drawing/2014/main" id="{65615DFE-AC40-204B-AF95-468B5B72DF44}"/>
              </a:ext>
            </a:extLst>
          </p:cNvPr>
          <p:cNvPicPr>
            <a:picLocks noChangeAspect="1"/>
          </p:cNvPicPr>
          <p:nvPr/>
        </p:nvPicPr>
        <p:blipFill>
          <a:blip r:embed="rId2"/>
          <a:stretch>
            <a:fillRect/>
          </a:stretch>
        </p:blipFill>
        <p:spPr>
          <a:xfrm>
            <a:off x="6793820" y="530473"/>
            <a:ext cx="4179988" cy="2089994"/>
          </a:xfrm>
          <a:prstGeom prst="rect">
            <a:avLst/>
          </a:prstGeom>
        </p:spPr>
      </p:pic>
      <p:pic>
        <p:nvPicPr>
          <p:cNvPr id="13" name="Picture 13">
            <a:extLst>
              <a:ext uri="{FF2B5EF4-FFF2-40B4-BE49-F238E27FC236}">
                <a16:creationId xmlns:a16="http://schemas.microsoft.com/office/drawing/2014/main" id="{AE62F507-8768-AB4B-B395-ED4E77E332F3}"/>
              </a:ext>
            </a:extLst>
          </p:cNvPr>
          <p:cNvPicPr>
            <a:picLocks noChangeAspect="1"/>
          </p:cNvPicPr>
          <p:nvPr/>
        </p:nvPicPr>
        <p:blipFill>
          <a:blip r:embed="rId3"/>
          <a:stretch>
            <a:fillRect/>
          </a:stretch>
        </p:blipFill>
        <p:spPr>
          <a:xfrm>
            <a:off x="479816" y="3081332"/>
            <a:ext cx="5355545" cy="3017768"/>
          </a:xfrm>
          <a:prstGeom prst="rect">
            <a:avLst/>
          </a:prstGeom>
        </p:spPr>
      </p:pic>
    </p:spTree>
    <p:extLst>
      <p:ext uri="{BB962C8B-B14F-4D97-AF65-F5344CB8AC3E}">
        <p14:creationId xmlns:p14="http://schemas.microsoft.com/office/powerpoint/2010/main" val="3100947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E4CAE-BE47-D34A-8B9D-06F2342AFB1B}"/>
              </a:ext>
            </a:extLst>
          </p:cNvPr>
          <p:cNvSpPr txBox="1"/>
          <p:nvPr/>
        </p:nvSpPr>
        <p:spPr>
          <a:xfrm>
            <a:off x="553163" y="628270"/>
            <a:ext cx="6093962" cy="584775"/>
          </a:xfrm>
          <a:prstGeom prst="rect">
            <a:avLst/>
          </a:prstGeom>
          <a:noFill/>
        </p:spPr>
        <p:txBody>
          <a:bodyPr wrap="square">
            <a:spAutoFit/>
          </a:bodyPr>
          <a:lstStyle/>
          <a:p>
            <a:r>
              <a:rPr lang="en-IN" sz="3200"/>
              <a:t>• </a:t>
            </a:r>
            <a:r>
              <a:rPr lang="en-IN" sz="3200" u="sng"/>
              <a:t>Fear</a:t>
            </a:r>
            <a:r>
              <a:rPr lang="en-IN" sz="3200"/>
              <a:t> </a:t>
            </a:r>
            <a:r>
              <a:rPr lang="en-US" sz="3200"/>
              <a:t>:</a:t>
            </a:r>
          </a:p>
        </p:txBody>
      </p:sp>
      <p:sp>
        <p:nvSpPr>
          <p:cNvPr id="5" name="TextBox 4">
            <a:extLst>
              <a:ext uri="{FF2B5EF4-FFF2-40B4-BE49-F238E27FC236}">
                <a16:creationId xmlns:a16="http://schemas.microsoft.com/office/drawing/2014/main" id="{547B5495-60C4-DC44-B89B-A8B358E1137C}"/>
              </a:ext>
            </a:extLst>
          </p:cNvPr>
          <p:cNvSpPr txBox="1"/>
          <p:nvPr/>
        </p:nvSpPr>
        <p:spPr>
          <a:xfrm>
            <a:off x="3046981" y="2967335"/>
            <a:ext cx="6093962" cy="369332"/>
          </a:xfrm>
          <a:prstGeom prst="rect">
            <a:avLst/>
          </a:prstGeom>
          <a:noFill/>
        </p:spPr>
        <p:txBody>
          <a:bodyPr wrap="square">
            <a:spAutoFit/>
          </a:bodyPr>
          <a:lstStyle/>
          <a:p>
            <a:endParaRPr lang="en-US"/>
          </a:p>
        </p:txBody>
      </p:sp>
      <p:sp>
        <p:nvSpPr>
          <p:cNvPr id="7" name="TextBox 6">
            <a:extLst>
              <a:ext uri="{FF2B5EF4-FFF2-40B4-BE49-F238E27FC236}">
                <a16:creationId xmlns:a16="http://schemas.microsoft.com/office/drawing/2014/main" id="{7BC7855D-B2AD-2940-9ADA-3192F2AB221F}"/>
              </a:ext>
            </a:extLst>
          </p:cNvPr>
          <p:cNvSpPr txBox="1"/>
          <p:nvPr/>
        </p:nvSpPr>
        <p:spPr>
          <a:xfrm>
            <a:off x="809879" y="1414811"/>
            <a:ext cx="6093962" cy="2246769"/>
          </a:xfrm>
          <a:prstGeom prst="rect">
            <a:avLst/>
          </a:prstGeom>
          <a:noFill/>
        </p:spPr>
        <p:txBody>
          <a:bodyPr wrap="square">
            <a:spAutoFit/>
          </a:bodyPr>
          <a:lstStyle/>
          <a:p>
            <a:r>
              <a:rPr lang="en-US" sz="2800"/>
              <a:t>Although electronic storage is much more secure than having data on paper, some people do </a:t>
            </a:r>
          </a:p>
          <a:p>
            <a:r>
              <a:rPr lang="en-US" sz="2800"/>
              <a:t>not trust the authenticity or security of online tools</a:t>
            </a:r>
            <a:r>
              <a:rPr lang="en-IN" sz="2800"/>
              <a:t>. </a:t>
            </a:r>
            <a:endParaRPr lang="en-US" sz="2800"/>
          </a:p>
        </p:txBody>
      </p:sp>
      <p:pic>
        <p:nvPicPr>
          <p:cNvPr id="8" name="Picture 8">
            <a:extLst>
              <a:ext uri="{FF2B5EF4-FFF2-40B4-BE49-F238E27FC236}">
                <a16:creationId xmlns:a16="http://schemas.microsoft.com/office/drawing/2014/main" id="{83D76986-45FE-6A42-BBE0-A56C3A27EEF9}"/>
              </a:ext>
            </a:extLst>
          </p:cNvPr>
          <p:cNvPicPr>
            <a:picLocks noChangeAspect="1"/>
          </p:cNvPicPr>
          <p:nvPr/>
        </p:nvPicPr>
        <p:blipFill>
          <a:blip r:embed="rId2"/>
          <a:stretch>
            <a:fillRect/>
          </a:stretch>
        </p:blipFill>
        <p:spPr>
          <a:xfrm>
            <a:off x="6903841" y="895559"/>
            <a:ext cx="4883728" cy="3023476"/>
          </a:xfrm>
          <a:prstGeom prst="rect">
            <a:avLst/>
          </a:prstGeom>
        </p:spPr>
      </p:pic>
    </p:spTree>
    <p:extLst>
      <p:ext uri="{BB962C8B-B14F-4D97-AF65-F5344CB8AC3E}">
        <p14:creationId xmlns:p14="http://schemas.microsoft.com/office/powerpoint/2010/main" val="22363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67C10-8112-4C99-B6C5-B5AC086C6505}"/>
              </a:ext>
            </a:extLst>
          </p:cNvPr>
          <p:cNvSpPr txBox="1"/>
          <p:nvPr/>
        </p:nvSpPr>
        <p:spPr>
          <a:xfrm>
            <a:off x="107918" y="3700467"/>
            <a:ext cx="12192000" cy="1754326"/>
          </a:xfrm>
          <a:prstGeom prst="rect">
            <a:avLst/>
          </a:prstGeom>
          <a:noFill/>
        </p:spPr>
        <p:txBody>
          <a:bodyPr wrap="square" rtlCol="0" anchor="ctr">
            <a:spAutoFit/>
          </a:bodyPr>
          <a:lstStyle/>
          <a:p>
            <a:pPr algn="ctr"/>
            <a:r>
              <a:rPr lang="en-US" altLang="ko-KR" sz="5400" dirty="0">
                <a:solidFill>
                  <a:schemeClr val="bg1"/>
                </a:solidFill>
                <a:latin typeface="Comic Sans MS" panose="030F0702030302020204" pitchFamily="66" charset="0"/>
              </a:rPr>
              <a:t>DIFFERENT WAYS TO GO PAPERLESS..</a:t>
            </a:r>
            <a:endParaRPr lang="ko-KR" altLang="en-US" sz="5400" dirty="0">
              <a:solidFill>
                <a:schemeClr val="bg1"/>
              </a:solidFill>
              <a:latin typeface="Comic Sans MS" panose="030F0702030302020204" pitchFamily="66" charset="0"/>
              <a:cs typeface="Arial" pitchFamily="34" charset="0"/>
            </a:endParaRPr>
          </a:p>
        </p:txBody>
      </p:sp>
      <p:sp>
        <p:nvSpPr>
          <p:cNvPr id="4" name="TextBox 3">
            <a:extLst>
              <a:ext uri="{FF2B5EF4-FFF2-40B4-BE49-F238E27FC236}">
                <a16:creationId xmlns:a16="http://schemas.microsoft.com/office/drawing/2014/main" id="{BADEB2CA-D11F-4CA5-BC5A-6C38FF4BF392}"/>
              </a:ext>
            </a:extLst>
          </p:cNvPr>
          <p:cNvSpPr txBox="1"/>
          <p:nvPr/>
        </p:nvSpPr>
        <p:spPr>
          <a:xfrm>
            <a:off x="148" y="5454793"/>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BY: AKHILESH</a:t>
            </a:r>
            <a:endParaRPr lang="ko-KR" altLang="en-US" sz="1867" dirty="0">
              <a:solidFill>
                <a:schemeClr val="bg1"/>
              </a:solidFill>
              <a:cs typeface="Arial" pitchFamily="34" charset="0"/>
            </a:endParaRPr>
          </a:p>
        </p:txBody>
      </p:sp>
      <p:sp>
        <p:nvSpPr>
          <p:cNvPr id="5" name="TextBox 4">
            <a:extLst>
              <a:ext uri="{FF2B5EF4-FFF2-40B4-BE49-F238E27FC236}">
                <a16:creationId xmlns:a16="http://schemas.microsoft.com/office/drawing/2014/main" id="{26467C10-8112-4C99-B6C5-B5AC086C6505}"/>
              </a:ext>
            </a:extLst>
          </p:cNvPr>
          <p:cNvSpPr txBox="1"/>
          <p:nvPr/>
        </p:nvSpPr>
        <p:spPr>
          <a:xfrm>
            <a:off x="-147" y="0"/>
            <a:ext cx="12192000" cy="1569660"/>
          </a:xfrm>
          <a:prstGeom prst="rect">
            <a:avLst/>
          </a:prstGeom>
          <a:noFill/>
        </p:spPr>
        <p:txBody>
          <a:bodyPr wrap="square" rtlCol="0" anchor="ctr">
            <a:spAutoFit/>
          </a:bodyPr>
          <a:lstStyle/>
          <a:p>
            <a:pPr algn="ctr"/>
            <a:r>
              <a:rPr lang="en-US" altLang="ko-KR" sz="9600" dirty="0">
                <a:solidFill>
                  <a:schemeClr val="bg1"/>
                </a:solidFill>
                <a:latin typeface="Stencil" panose="040409050D0802020404" pitchFamily="82" charset="0"/>
              </a:rPr>
              <a:t>T</a:t>
            </a:r>
            <a:endParaRPr lang="ko-KR" altLang="en-US" sz="9600" dirty="0">
              <a:solidFill>
                <a:schemeClr val="bg1"/>
              </a:solidFill>
              <a:latin typeface="Stencil" panose="040409050D0802020404" pitchFamily="82" charset="0"/>
              <a:cs typeface="Arial" pitchFamily="34" charset="0"/>
            </a:endParaRPr>
          </a:p>
        </p:txBody>
      </p:sp>
    </p:spTree>
    <p:extLst>
      <p:ext uri="{BB962C8B-B14F-4D97-AF65-F5344CB8AC3E}">
        <p14:creationId xmlns:p14="http://schemas.microsoft.com/office/powerpoint/2010/main" val="1095505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5785659" y="400896"/>
            <a:ext cx="6031849" cy="5644944"/>
            <a:chOff x="6349658" y="2893642"/>
            <a:chExt cx="5657292" cy="1353846"/>
          </a:xfrm>
        </p:grpSpPr>
        <p:sp>
          <p:nvSpPr>
            <p:cNvPr id="8" name="TextBox 7">
              <a:extLst>
                <a:ext uri="{FF2B5EF4-FFF2-40B4-BE49-F238E27FC236}">
                  <a16:creationId xmlns:a16="http://schemas.microsoft.com/office/drawing/2014/main" id="{5CF5BDA4-10C7-46A6-AC30-523A3FC438AC}"/>
                </a:ext>
              </a:extLst>
            </p:cNvPr>
            <p:cNvSpPr txBox="1"/>
            <p:nvPr/>
          </p:nvSpPr>
          <p:spPr>
            <a:xfrm>
              <a:off x="6349658" y="2893642"/>
              <a:ext cx="5400758" cy="177156"/>
            </a:xfrm>
            <a:prstGeom prst="rect">
              <a:avLst/>
            </a:prstGeom>
            <a:noFill/>
          </p:spPr>
          <p:txBody>
            <a:bodyPr wrap="square" tIns="0" bIns="0" rtlCol="0" anchor="ctr">
              <a:spAutoFit/>
            </a:bodyPr>
            <a:lstStyle/>
            <a:p>
              <a:r>
                <a:rPr lang="en-US" altLang="ko-KR" sz="4800" b="1" dirty="0">
                  <a:solidFill>
                    <a:schemeClr val="bg1"/>
                  </a:solidFill>
                  <a:latin typeface="Comic Sans MS" panose="030F0702030302020204" pitchFamily="66" charset="0"/>
                  <a:cs typeface="Arial" pitchFamily="34" charset="0"/>
                </a:rPr>
                <a:t>INTRODUCTION</a:t>
              </a:r>
              <a:endParaRPr lang="ko-KR" altLang="en-US" sz="4800" b="1" dirty="0">
                <a:solidFill>
                  <a:schemeClr val="bg1"/>
                </a:solidFill>
                <a:latin typeface="Comic Sans MS" panose="030F0702030302020204" pitchFamily="66"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349658" y="3095973"/>
              <a:ext cx="5657292" cy="1151515"/>
            </a:xfrm>
            <a:prstGeom prst="rect">
              <a:avLst/>
            </a:prstGeom>
            <a:noFill/>
          </p:spPr>
          <p:txBody>
            <a:bodyPr wrap="square" rtlCol="0" anchor="ctr">
              <a:spAutoFit/>
            </a:bodyPr>
            <a:lstStyle/>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Very few companies are fully paperless. Though many have started to cut down on processes that use paper, there are still areas where paper is useful and even necessary.</a:t>
              </a:r>
            </a:p>
            <a:p>
              <a:endParaRPr lang="en-GB" altLang="ko-KR" dirty="0">
                <a:solidFill>
                  <a:schemeClr val="bg1"/>
                </a:solidFill>
                <a:latin typeface="Comic Sans MS" panose="030F0702030302020204" pitchFamily="66" charset="0"/>
                <a:cs typeface="Arial" pitchFamily="34" charset="0"/>
              </a:endParaRPr>
            </a:p>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Back then, the technology to take any actionable steps toward a paperless office didn’t exist. The idea of doing business, both personal and professional, without using any paper was a sort of prediction of the future brought about by the invention of computers. The phrase “paperless office” started as a marketing slogan before it could possibly be a reality.</a:t>
              </a:r>
            </a:p>
            <a:p>
              <a:endParaRPr lang="en-GB" altLang="ko-KR" dirty="0">
                <a:solidFill>
                  <a:schemeClr val="bg1"/>
                </a:solidFill>
                <a:latin typeface="Comic Sans MS" panose="030F0702030302020204" pitchFamily="66" charset="0"/>
                <a:cs typeface="Arial" pitchFamily="34" charset="0"/>
              </a:endParaRPr>
            </a:p>
            <a:p>
              <a:pPr marL="285750" indent="-285750">
                <a:buFont typeface="Wingdings" panose="05000000000000000000" pitchFamily="2" charset="2"/>
                <a:buChar char="ü"/>
              </a:pPr>
              <a:r>
                <a:rPr lang="en-GB" altLang="ko-KR" dirty="0">
                  <a:solidFill>
                    <a:schemeClr val="bg1"/>
                  </a:solidFill>
                  <a:latin typeface="Comic Sans MS" panose="030F0702030302020204" pitchFamily="66" charset="0"/>
                  <a:cs typeface="Arial" pitchFamily="34" charset="0"/>
                </a:rPr>
                <a:t>Modern offices have the means to use far less paper. What’s surprising is that statistically, we’re using far more paper. Not only is our consumption higher as a society, but a lot of it is purely wasteful.</a:t>
              </a:r>
            </a:p>
          </p:txBody>
        </p:sp>
      </p:grpSp>
      <p:pic>
        <p:nvPicPr>
          <p:cNvPr id="4" name="Picture 3"/>
          <p:cNvPicPr>
            <a:picLocks noChangeAspect="1"/>
          </p:cNvPicPr>
          <p:nvPr/>
        </p:nvPicPr>
        <p:blipFill>
          <a:blip r:embed="rId2"/>
          <a:stretch>
            <a:fillRect/>
          </a:stretch>
        </p:blipFill>
        <p:spPr>
          <a:xfrm>
            <a:off x="1183711" y="4463935"/>
            <a:ext cx="4391617" cy="1906039"/>
          </a:xfrm>
          <a:prstGeom prst="rect">
            <a:avLst/>
          </a:prstGeom>
        </p:spPr>
      </p:pic>
    </p:spTree>
    <p:extLst>
      <p:ext uri="{BB962C8B-B14F-4D97-AF65-F5344CB8AC3E}">
        <p14:creationId xmlns:p14="http://schemas.microsoft.com/office/powerpoint/2010/main" val="78840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9">
            <a:extLst>
              <a:ext uri="{FF2B5EF4-FFF2-40B4-BE49-F238E27FC236}">
                <a16:creationId xmlns:a16="http://schemas.microsoft.com/office/drawing/2014/main" id="{B5920724-6F08-48E2-ABDA-F305DA81EBC0}"/>
              </a:ext>
            </a:extLst>
          </p:cNvPr>
          <p:cNvGrpSpPr/>
          <p:nvPr/>
        </p:nvGrpSpPr>
        <p:grpSpPr>
          <a:xfrm>
            <a:off x="5715538" y="4145284"/>
            <a:ext cx="6202680" cy="3615634"/>
            <a:chOff x="635000" y="1382713"/>
            <a:chExt cx="7869238" cy="4572000"/>
          </a:xfrm>
          <a:solidFill>
            <a:schemeClr val="accent3">
              <a:lumMod val="50000"/>
              <a:lumOff val="50000"/>
            </a:schemeClr>
          </a:solidFill>
          <a:scene3d>
            <a:camera prst="perspectiveRelaxed" fov="1500000">
              <a:rot lat="17373600" lon="0" rev="0"/>
            </a:camera>
            <a:lightRig rig="threePt" dir="t"/>
          </a:scene3d>
        </p:grpSpPr>
        <p:sp>
          <p:nvSpPr>
            <p:cNvPr id="18" name="Freeform 8">
              <a:extLst>
                <a:ext uri="{FF2B5EF4-FFF2-40B4-BE49-F238E27FC236}">
                  <a16:creationId xmlns:a16="http://schemas.microsoft.com/office/drawing/2014/main" id="{374E6D94-6C1C-40DA-9770-15FE7814037C}"/>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9">
              <a:extLst>
                <a:ext uri="{FF2B5EF4-FFF2-40B4-BE49-F238E27FC236}">
                  <a16:creationId xmlns:a16="http://schemas.microsoft.com/office/drawing/2014/main" id="{1CE1A93E-3A69-4110-B571-293532F5C2C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0">
              <a:extLst>
                <a:ext uri="{FF2B5EF4-FFF2-40B4-BE49-F238E27FC236}">
                  <a16:creationId xmlns:a16="http://schemas.microsoft.com/office/drawing/2014/main" id="{46AC656D-9F78-4083-BEB9-CF47CE27330E}"/>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1">
              <a:extLst>
                <a:ext uri="{FF2B5EF4-FFF2-40B4-BE49-F238E27FC236}">
                  <a16:creationId xmlns:a16="http://schemas.microsoft.com/office/drawing/2014/main" id="{0B20CAEA-FE61-4BB6-910D-12816A03B124}"/>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 name="자유형: 도형 8">
            <a:extLst>
              <a:ext uri="{FF2B5EF4-FFF2-40B4-BE49-F238E27FC236}">
                <a16:creationId xmlns:a16="http://schemas.microsoft.com/office/drawing/2014/main" id="{0142D9A3-F476-4A89-BE82-685208BAD25B}"/>
              </a:ext>
            </a:extLst>
          </p:cNvPr>
          <p:cNvSpPr/>
          <p:nvPr/>
        </p:nvSpPr>
        <p:spPr>
          <a:xfrm rot="13500000" flipH="1">
            <a:off x="9293860" y="4748464"/>
            <a:ext cx="666271" cy="687359"/>
          </a:xfrm>
          <a:custGeom>
            <a:avLst/>
            <a:gdLst>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613" h="1212613">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C5D36AF-C6CD-4246-A77A-5DC10DB374EC}"/>
              </a:ext>
            </a:extLst>
          </p:cNvPr>
          <p:cNvSpPr txBox="1"/>
          <p:nvPr/>
        </p:nvSpPr>
        <p:spPr>
          <a:xfrm>
            <a:off x="555908" y="1897329"/>
            <a:ext cx="6227277" cy="3308598"/>
          </a:xfrm>
          <a:prstGeom prst="rect">
            <a:avLst/>
          </a:prstGeom>
          <a:noFill/>
        </p:spPr>
        <p:txBody>
          <a:bodyPr wrap="square" rtlCol="0">
            <a:spAutoFit/>
          </a:bodyPr>
          <a:lstStyle/>
          <a:p>
            <a:r>
              <a:rPr lang="en-GB" sz="1900" dirty="0">
                <a:solidFill>
                  <a:schemeClr val="bg1"/>
                </a:solidFill>
              </a:rPr>
              <a:t>If you break down the process into steps, it becomes much easier to manage. The challenge gets more manageable with each positive change your organization makes. And going forward, you can choose new digital technologies that don’t involve paper.</a:t>
            </a:r>
          </a:p>
          <a:p>
            <a:pPr marL="285750" indent="-285750">
              <a:buFont typeface="Wingdings" panose="05000000000000000000" pitchFamily="2" charset="2"/>
              <a:buChar char="ü"/>
            </a:pPr>
            <a:endParaRPr lang="en-GB" sz="1900" dirty="0">
              <a:solidFill>
                <a:schemeClr val="bg1"/>
              </a:solidFill>
            </a:endParaRPr>
          </a:p>
          <a:p>
            <a:r>
              <a:rPr lang="en-GB" sz="1900" dirty="0">
                <a:solidFill>
                  <a:schemeClr val="bg1"/>
                </a:solidFill>
              </a:rPr>
              <a:t>Here are a few paperless options:</a:t>
            </a:r>
          </a:p>
          <a:p>
            <a:pPr marL="285750" indent="-285750">
              <a:buFont typeface="Wingdings" panose="05000000000000000000" pitchFamily="2" charset="2"/>
              <a:buChar char="ü"/>
            </a:pPr>
            <a:r>
              <a:rPr lang="en-GB" sz="1900" b="1" u="sng" dirty="0">
                <a:solidFill>
                  <a:schemeClr val="bg1"/>
                </a:solidFill>
              </a:rPr>
              <a:t>Online forms</a:t>
            </a:r>
            <a:r>
              <a:rPr lang="en-GB" sz="1900" dirty="0">
                <a:solidFill>
                  <a:schemeClr val="bg1"/>
                </a:solidFill>
              </a:rPr>
              <a:t>: Instead of gathering data with paper forms, use an online form builder, like </a:t>
            </a:r>
            <a:r>
              <a:rPr lang="en-GB" sz="1900" dirty="0" err="1">
                <a:solidFill>
                  <a:schemeClr val="bg1"/>
                </a:solidFill>
              </a:rPr>
              <a:t>JotForm</a:t>
            </a:r>
            <a:r>
              <a:rPr lang="en-GB" sz="1900" dirty="0">
                <a:solidFill>
                  <a:schemeClr val="bg1"/>
                </a:solidFill>
              </a:rPr>
              <a:t>. You can customize digital forms for use with both internal and external audiences.</a:t>
            </a:r>
            <a:endParaRPr lang="en-GB" sz="1900" dirty="0">
              <a:solidFill>
                <a:schemeClr val="bg1"/>
              </a:solidFill>
              <a:latin typeface="Comic Sans MS" panose="030F0702030302020204" pitchFamily="66" charset="0"/>
            </a:endParaRPr>
          </a:p>
        </p:txBody>
      </p:sp>
      <p:sp>
        <p:nvSpPr>
          <p:cNvPr id="24" name="Freeform 3">
            <a:extLst>
              <a:ext uri="{FF2B5EF4-FFF2-40B4-BE49-F238E27FC236}">
                <a16:creationId xmlns:a16="http://schemas.microsoft.com/office/drawing/2014/main" id="{2864A969-A0DF-4869-86FD-352542C960B2}"/>
              </a:ext>
            </a:extLst>
          </p:cNvPr>
          <p:cNvSpPr/>
          <p:nvPr/>
        </p:nvSpPr>
        <p:spPr>
          <a:xfrm rot="1820682" flipH="1">
            <a:off x="9435360" y="1732422"/>
            <a:ext cx="1863321" cy="3854539"/>
          </a:xfrm>
          <a:custGeom>
            <a:avLst/>
            <a:gdLst>
              <a:gd name="connsiteX0" fmla="*/ 3404 w 1180796"/>
              <a:gd name="connsiteY0" fmla="*/ 196574 h 1438562"/>
              <a:gd name="connsiteX1" fmla="*/ 3657 w 1180796"/>
              <a:gd name="connsiteY1" fmla="*/ 197380 h 1438562"/>
              <a:gd name="connsiteX2" fmla="*/ 3404 w 1180796"/>
              <a:gd name="connsiteY2" fmla="*/ 196574 h 1438562"/>
              <a:gd name="connsiteX3" fmla="*/ 567269 w 1180796"/>
              <a:gd name="connsiteY3" fmla="*/ 0 h 1438562"/>
              <a:gd name="connsiteX4" fmla="*/ 568172 w 1180796"/>
              <a:gd name="connsiteY4" fmla="*/ 304800 h 1438562"/>
              <a:gd name="connsiteX5" fmla="*/ 779871 w 1180796"/>
              <a:gd name="connsiteY5" fmla="*/ 459344 h 1438562"/>
              <a:gd name="connsiteX6" fmla="*/ 930391 w 1180796"/>
              <a:gd name="connsiteY6" fmla="*/ 667912 h 1438562"/>
              <a:gd name="connsiteX7" fmla="*/ 929264 w 1180796"/>
              <a:gd name="connsiteY7" fmla="*/ 654877 h 1438562"/>
              <a:gd name="connsiteX8" fmla="*/ 1089331 w 1180796"/>
              <a:gd name="connsiteY8" fmla="*/ 830882 h 1438562"/>
              <a:gd name="connsiteX9" fmla="*/ 1176007 w 1180796"/>
              <a:gd name="connsiteY9" fmla="*/ 1299015 h 1438562"/>
              <a:gd name="connsiteX10" fmla="*/ 1106293 w 1180796"/>
              <a:gd name="connsiteY10" fmla="*/ 1261345 h 1438562"/>
              <a:gd name="connsiteX11" fmla="*/ 1093530 w 1180796"/>
              <a:gd name="connsiteY11" fmla="*/ 1409318 h 1438562"/>
              <a:gd name="connsiteX12" fmla="*/ 1016094 w 1180796"/>
              <a:gd name="connsiteY12" fmla="*/ 1334364 h 1438562"/>
              <a:gd name="connsiteX13" fmla="*/ 984981 w 1180796"/>
              <a:gd name="connsiteY13" fmla="*/ 1437195 h 1438562"/>
              <a:gd name="connsiteX14" fmla="*/ 873874 w 1180796"/>
              <a:gd name="connsiteY14" fmla="*/ 986314 h 1438562"/>
              <a:gd name="connsiteX15" fmla="*/ 541005 w 1180796"/>
              <a:gd name="connsiteY15" fmla="*/ 803357 h 1438562"/>
              <a:gd name="connsiteX16" fmla="*/ 504720 w 1180796"/>
              <a:gd name="connsiteY16" fmla="*/ 953956 h 1438562"/>
              <a:gd name="connsiteX17" fmla="*/ 541004 w 1180796"/>
              <a:gd name="connsiteY17" fmla="*/ 1175672 h 1438562"/>
              <a:gd name="connsiteX18" fmla="*/ 532632 w 1180796"/>
              <a:gd name="connsiteY18" fmla="*/ 1402288 h 1438562"/>
              <a:gd name="connsiteX19" fmla="*/ 243154 w 1180796"/>
              <a:gd name="connsiteY19" fmla="*/ 889736 h 1438562"/>
              <a:gd name="connsiteX20" fmla="*/ 174649 w 1180796"/>
              <a:gd name="connsiteY20" fmla="*/ 445938 h 1438562"/>
              <a:gd name="connsiteX21" fmla="*/ 0 w 1180796"/>
              <a:gd name="connsiteY21" fmla="*/ 74192 h 1438562"/>
              <a:gd name="connsiteX22" fmla="*/ 567269 w 1180796"/>
              <a:gd name="connsiteY22"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30391 w 1180796"/>
              <a:gd name="connsiteY3" fmla="*/ 667912 h 1438562"/>
              <a:gd name="connsiteX4" fmla="*/ 929264 w 1180796"/>
              <a:gd name="connsiteY4" fmla="*/ 654877 h 1438562"/>
              <a:gd name="connsiteX5" fmla="*/ 1089331 w 1180796"/>
              <a:gd name="connsiteY5" fmla="*/ 830882 h 1438562"/>
              <a:gd name="connsiteX6" fmla="*/ 1176007 w 1180796"/>
              <a:gd name="connsiteY6" fmla="*/ 1299015 h 1438562"/>
              <a:gd name="connsiteX7" fmla="*/ 1106293 w 1180796"/>
              <a:gd name="connsiteY7" fmla="*/ 1261345 h 1438562"/>
              <a:gd name="connsiteX8" fmla="*/ 1093530 w 1180796"/>
              <a:gd name="connsiteY8" fmla="*/ 1409318 h 1438562"/>
              <a:gd name="connsiteX9" fmla="*/ 1016094 w 1180796"/>
              <a:gd name="connsiteY9" fmla="*/ 1334364 h 1438562"/>
              <a:gd name="connsiteX10" fmla="*/ 984981 w 1180796"/>
              <a:gd name="connsiteY10" fmla="*/ 1437195 h 1438562"/>
              <a:gd name="connsiteX11" fmla="*/ 873874 w 1180796"/>
              <a:gd name="connsiteY11" fmla="*/ 986314 h 1438562"/>
              <a:gd name="connsiteX12" fmla="*/ 541005 w 1180796"/>
              <a:gd name="connsiteY12" fmla="*/ 803357 h 1438562"/>
              <a:gd name="connsiteX13" fmla="*/ 504720 w 1180796"/>
              <a:gd name="connsiteY13" fmla="*/ 953956 h 1438562"/>
              <a:gd name="connsiteX14" fmla="*/ 541004 w 1180796"/>
              <a:gd name="connsiteY14" fmla="*/ 1175672 h 1438562"/>
              <a:gd name="connsiteX15" fmla="*/ 532632 w 1180796"/>
              <a:gd name="connsiteY15" fmla="*/ 1402288 h 1438562"/>
              <a:gd name="connsiteX16" fmla="*/ 243154 w 1180796"/>
              <a:gd name="connsiteY16" fmla="*/ 889736 h 1438562"/>
              <a:gd name="connsiteX17" fmla="*/ 174649 w 1180796"/>
              <a:gd name="connsiteY17" fmla="*/ 445938 h 1438562"/>
              <a:gd name="connsiteX18" fmla="*/ 0 w 1180796"/>
              <a:gd name="connsiteY18" fmla="*/ 74192 h 1438562"/>
              <a:gd name="connsiteX19" fmla="*/ 567269 w 1180796"/>
              <a:gd name="connsiteY19"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29264 w 1180796"/>
              <a:gd name="connsiteY3" fmla="*/ 654877 h 1438562"/>
              <a:gd name="connsiteX4" fmla="*/ 1089331 w 1180796"/>
              <a:gd name="connsiteY4" fmla="*/ 830882 h 1438562"/>
              <a:gd name="connsiteX5" fmla="*/ 1176007 w 1180796"/>
              <a:gd name="connsiteY5" fmla="*/ 1299015 h 1438562"/>
              <a:gd name="connsiteX6" fmla="*/ 1106293 w 1180796"/>
              <a:gd name="connsiteY6" fmla="*/ 1261345 h 1438562"/>
              <a:gd name="connsiteX7" fmla="*/ 1093530 w 1180796"/>
              <a:gd name="connsiteY7" fmla="*/ 1409318 h 1438562"/>
              <a:gd name="connsiteX8" fmla="*/ 1016094 w 1180796"/>
              <a:gd name="connsiteY8" fmla="*/ 1334364 h 1438562"/>
              <a:gd name="connsiteX9" fmla="*/ 984981 w 1180796"/>
              <a:gd name="connsiteY9" fmla="*/ 1437195 h 1438562"/>
              <a:gd name="connsiteX10" fmla="*/ 873874 w 1180796"/>
              <a:gd name="connsiteY10" fmla="*/ 986314 h 1438562"/>
              <a:gd name="connsiteX11" fmla="*/ 541005 w 1180796"/>
              <a:gd name="connsiteY11" fmla="*/ 803357 h 1438562"/>
              <a:gd name="connsiteX12" fmla="*/ 504720 w 1180796"/>
              <a:gd name="connsiteY12" fmla="*/ 953956 h 1438562"/>
              <a:gd name="connsiteX13" fmla="*/ 541004 w 1180796"/>
              <a:gd name="connsiteY13" fmla="*/ 1175672 h 1438562"/>
              <a:gd name="connsiteX14" fmla="*/ 532632 w 1180796"/>
              <a:gd name="connsiteY14" fmla="*/ 1402288 h 1438562"/>
              <a:gd name="connsiteX15" fmla="*/ 243154 w 1180796"/>
              <a:gd name="connsiteY15" fmla="*/ 889736 h 1438562"/>
              <a:gd name="connsiteX16" fmla="*/ 174649 w 1180796"/>
              <a:gd name="connsiteY16" fmla="*/ 445938 h 1438562"/>
              <a:gd name="connsiteX17" fmla="*/ 0 w 1180796"/>
              <a:gd name="connsiteY17" fmla="*/ 74192 h 1438562"/>
              <a:gd name="connsiteX18" fmla="*/ 567269 w 1180796"/>
              <a:gd name="connsiteY18"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1089331 w 1180796"/>
              <a:gd name="connsiteY3" fmla="*/ 830882 h 1438562"/>
              <a:gd name="connsiteX4" fmla="*/ 1176007 w 1180796"/>
              <a:gd name="connsiteY4" fmla="*/ 1299015 h 1438562"/>
              <a:gd name="connsiteX5" fmla="*/ 1106293 w 1180796"/>
              <a:gd name="connsiteY5" fmla="*/ 1261345 h 1438562"/>
              <a:gd name="connsiteX6" fmla="*/ 1093530 w 1180796"/>
              <a:gd name="connsiteY6" fmla="*/ 1409318 h 1438562"/>
              <a:gd name="connsiteX7" fmla="*/ 1016094 w 1180796"/>
              <a:gd name="connsiteY7" fmla="*/ 1334364 h 1438562"/>
              <a:gd name="connsiteX8" fmla="*/ 984981 w 1180796"/>
              <a:gd name="connsiteY8" fmla="*/ 1437195 h 1438562"/>
              <a:gd name="connsiteX9" fmla="*/ 873874 w 1180796"/>
              <a:gd name="connsiteY9" fmla="*/ 986314 h 1438562"/>
              <a:gd name="connsiteX10" fmla="*/ 541005 w 1180796"/>
              <a:gd name="connsiteY10" fmla="*/ 803357 h 1438562"/>
              <a:gd name="connsiteX11" fmla="*/ 504720 w 1180796"/>
              <a:gd name="connsiteY11" fmla="*/ 953956 h 1438562"/>
              <a:gd name="connsiteX12" fmla="*/ 541004 w 1180796"/>
              <a:gd name="connsiteY12" fmla="*/ 1175672 h 1438562"/>
              <a:gd name="connsiteX13" fmla="*/ 532632 w 1180796"/>
              <a:gd name="connsiteY13" fmla="*/ 1402288 h 1438562"/>
              <a:gd name="connsiteX14" fmla="*/ 243154 w 1180796"/>
              <a:gd name="connsiteY14" fmla="*/ 889736 h 1438562"/>
              <a:gd name="connsiteX15" fmla="*/ 174649 w 1180796"/>
              <a:gd name="connsiteY15" fmla="*/ 445938 h 1438562"/>
              <a:gd name="connsiteX16" fmla="*/ 0 w 1180796"/>
              <a:gd name="connsiteY16" fmla="*/ 74192 h 1438562"/>
              <a:gd name="connsiteX17" fmla="*/ 567269 w 1180796"/>
              <a:gd name="connsiteY17" fmla="*/ 0 h 1438562"/>
              <a:gd name="connsiteX0" fmla="*/ 567269 w 1180796"/>
              <a:gd name="connsiteY0" fmla="*/ 0 h 1424903"/>
              <a:gd name="connsiteX1" fmla="*/ 568172 w 1180796"/>
              <a:gd name="connsiteY1" fmla="*/ 304800 h 1424903"/>
              <a:gd name="connsiteX2" fmla="*/ 779871 w 1180796"/>
              <a:gd name="connsiteY2" fmla="*/ 459344 h 1424903"/>
              <a:gd name="connsiteX3" fmla="*/ 1089331 w 1180796"/>
              <a:gd name="connsiteY3" fmla="*/ 830882 h 1424903"/>
              <a:gd name="connsiteX4" fmla="*/ 1176007 w 1180796"/>
              <a:gd name="connsiteY4" fmla="*/ 1299015 h 1424903"/>
              <a:gd name="connsiteX5" fmla="*/ 1106293 w 1180796"/>
              <a:gd name="connsiteY5" fmla="*/ 1261345 h 1424903"/>
              <a:gd name="connsiteX6" fmla="*/ 1093530 w 1180796"/>
              <a:gd name="connsiteY6" fmla="*/ 1409318 h 1424903"/>
              <a:gd name="connsiteX7" fmla="*/ 1016094 w 1180796"/>
              <a:gd name="connsiteY7" fmla="*/ 1334364 h 1424903"/>
              <a:gd name="connsiteX8" fmla="*/ 895769 w 1180796"/>
              <a:gd name="connsiteY8" fmla="*/ 1423471 h 1424903"/>
              <a:gd name="connsiteX9" fmla="*/ 873874 w 1180796"/>
              <a:gd name="connsiteY9" fmla="*/ 986314 h 1424903"/>
              <a:gd name="connsiteX10" fmla="*/ 541005 w 1180796"/>
              <a:gd name="connsiteY10" fmla="*/ 803357 h 1424903"/>
              <a:gd name="connsiteX11" fmla="*/ 504720 w 1180796"/>
              <a:gd name="connsiteY11" fmla="*/ 953956 h 1424903"/>
              <a:gd name="connsiteX12" fmla="*/ 541004 w 1180796"/>
              <a:gd name="connsiteY12" fmla="*/ 1175672 h 1424903"/>
              <a:gd name="connsiteX13" fmla="*/ 532632 w 1180796"/>
              <a:gd name="connsiteY13" fmla="*/ 1402288 h 1424903"/>
              <a:gd name="connsiteX14" fmla="*/ 243154 w 1180796"/>
              <a:gd name="connsiteY14" fmla="*/ 889736 h 1424903"/>
              <a:gd name="connsiteX15" fmla="*/ 174649 w 1180796"/>
              <a:gd name="connsiteY15" fmla="*/ 445938 h 1424903"/>
              <a:gd name="connsiteX16" fmla="*/ 0 w 1180796"/>
              <a:gd name="connsiteY16" fmla="*/ 74192 h 1424903"/>
              <a:gd name="connsiteX17" fmla="*/ 567269 w 1180796"/>
              <a:gd name="connsiteY17" fmla="*/ 0 h 1424903"/>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1016094 w 1180796"/>
              <a:gd name="connsiteY7" fmla="*/ 1334364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037669 w 1180796"/>
              <a:gd name="connsiteY5" fmla="*/ 1240758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873874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878845 w 1107563"/>
              <a:gd name="connsiteY7" fmla="*/ 1286327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1037669 w 1107563"/>
              <a:gd name="connsiteY5" fmla="*/ 1240758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962182 w 1107563"/>
              <a:gd name="connsiteY5" fmla="*/ 1268207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9969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1734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4100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104232 h 1349929"/>
              <a:gd name="connsiteX1" fmla="*/ 568172 w 1100111"/>
              <a:gd name="connsiteY1" fmla="*/ 230608 h 1349929"/>
              <a:gd name="connsiteX2" fmla="*/ 779871 w 1100111"/>
              <a:gd name="connsiteY2" fmla="*/ 385152 h 1349929"/>
              <a:gd name="connsiteX3" fmla="*/ 1089331 w 1100111"/>
              <a:gd name="connsiteY3" fmla="*/ 756690 h 1349929"/>
              <a:gd name="connsiteX4" fmla="*/ 1045621 w 1100111"/>
              <a:gd name="connsiteY4" fmla="*/ 1320897 h 1349929"/>
              <a:gd name="connsiteX5" fmla="*/ 962182 w 1100111"/>
              <a:gd name="connsiteY5" fmla="*/ 1194015 h 1349929"/>
              <a:gd name="connsiteX6" fmla="*/ 928833 w 1100111"/>
              <a:gd name="connsiteY6" fmla="*/ 1348852 h 1349929"/>
              <a:gd name="connsiteX7" fmla="*/ 823946 w 1100111"/>
              <a:gd name="connsiteY7" fmla="*/ 1218998 h 1349929"/>
              <a:gd name="connsiteX8" fmla="*/ 717344 w 1100111"/>
              <a:gd name="connsiteY8" fmla="*/ 1349279 h 1349929"/>
              <a:gd name="connsiteX9" fmla="*/ 770939 w 1100111"/>
              <a:gd name="connsiteY9" fmla="*/ 939572 h 1349929"/>
              <a:gd name="connsiteX10" fmla="*/ 541005 w 1100111"/>
              <a:gd name="connsiteY10" fmla="*/ 729165 h 1349929"/>
              <a:gd name="connsiteX11" fmla="*/ 504720 w 1100111"/>
              <a:gd name="connsiteY11" fmla="*/ 879764 h 1349929"/>
              <a:gd name="connsiteX12" fmla="*/ 630216 w 1100111"/>
              <a:gd name="connsiteY12" fmla="*/ 1067169 h 1349929"/>
              <a:gd name="connsiteX13" fmla="*/ 628706 w 1100111"/>
              <a:gd name="connsiteY13" fmla="*/ 1286922 h 1349929"/>
              <a:gd name="connsiteX14" fmla="*/ 243154 w 1100111"/>
              <a:gd name="connsiteY14" fmla="*/ 815544 h 1349929"/>
              <a:gd name="connsiteX15" fmla="*/ 174649 w 1100111"/>
              <a:gd name="connsiteY15" fmla="*/ 371746 h 1349929"/>
              <a:gd name="connsiteX16" fmla="*/ 0 w 1100111"/>
              <a:gd name="connsiteY16" fmla="*/ 0 h 1349929"/>
              <a:gd name="connsiteX17" fmla="*/ 567269 w 1100111"/>
              <a:gd name="connsiteY17" fmla="*/ 104232 h 1349929"/>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484594 w 955999"/>
              <a:gd name="connsiteY13" fmla="*/ 1182690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300196 w 955999"/>
              <a:gd name="connsiteY0" fmla="*/ 0 h 1734331"/>
              <a:gd name="connsiteX1" fmla="*/ 424060 w 955999"/>
              <a:gd name="connsiteY1" fmla="*/ 615010 h 1734331"/>
              <a:gd name="connsiteX2" fmla="*/ 635759 w 955999"/>
              <a:gd name="connsiteY2" fmla="*/ 769554 h 1734331"/>
              <a:gd name="connsiteX3" fmla="*/ 945219 w 955999"/>
              <a:gd name="connsiteY3" fmla="*/ 1141092 h 1734331"/>
              <a:gd name="connsiteX4" fmla="*/ 901509 w 955999"/>
              <a:gd name="connsiteY4" fmla="*/ 1705299 h 1734331"/>
              <a:gd name="connsiteX5" fmla="*/ 818070 w 955999"/>
              <a:gd name="connsiteY5" fmla="*/ 1578417 h 1734331"/>
              <a:gd name="connsiteX6" fmla="*/ 784721 w 955999"/>
              <a:gd name="connsiteY6" fmla="*/ 1733254 h 1734331"/>
              <a:gd name="connsiteX7" fmla="*/ 679834 w 955999"/>
              <a:gd name="connsiteY7" fmla="*/ 1603400 h 1734331"/>
              <a:gd name="connsiteX8" fmla="*/ 573232 w 955999"/>
              <a:gd name="connsiteY8" fmla="*/ 1733681 h 1734331"/>
              <a:gd name="connsiteX9" fmla="*/ 626827 w 955999"/>
              <a:gd name="connsiteY9" fmla="*/ 1323974 h 1734331"/>
              <a:gd name="connsiteX10" fmla="*/ 396893 w 955999"/>
              <a:gd name="connsiteY10" fmla="*/ 1113567 h 1734331"/>
              <a:gd name="connsiteX11" fmla="*/ 360608 w 955999"/>
              <a:gd name="connsiteY11" fmla="*/ 1264166 h 1734331"/>
              <a:gd name="connsiteX12" fmla="*/ 383545 w 955999"/>
              <a:gd name="connsiteY12" fmla="*/ 1437403 h 1734331"/>
              <a:gd name="connsiteX13" fmla="*/ 221708 w 955999"/>
              <a:gd name="connsiteY13" fmla="*/ 1532720 h 1734331"/>
              <a:gd name="connsiteX14" fmla="*/ 99042 w 955999"/>
              <a:gd name="connsiteY14" fmla="*/ 1199946 h 1734331"/>
              <a:gd name="connsiteX15" fmla="*/ 30537 w 955999"/>
              <a:gd name="connsiteY15" fmla="*/ 756148 h 1734331"/>
              <a:gd name="connsiteX16" fmla="*/ 0 w 955999"/>
              <a:gd name="connsiteY16" fmla="*/ 645175 h 1734331"/>
              <a:gd name="connsiteX17" fmla="*/ 300196 w 955999"/>
              <a:gd name="connsiteY17" fmla="*/ 0 h 1734331"/>
              <a:gd name="connsiteX0" fmla="*/ 627984 w 1283787"/>
              <a:gd name="connsiteY0" fmla="*/ 368549 h 2102880"/>
              <a:gd name="connsiteX1" fmla="*/ 751848 w 1283787"/>
              <a:gd name="connsiteY1" fmla="*/ 983559 h 2102880"/>
              <a:gd name="connsiteX2" fmla="*/ 963547 w 1283787"/>
              <a:gd name="connsiteY2" fmla="*/ 1138103 h 2102880"/>
              <a:gd name="connsiteX3" fmla="*/ 1273007 w 1283787"/>
              <a:gd name="connsiteY3" fmla="*/ 1509641 h 2102880"/>
              <a:gd name="connsiteX4" fmla="*/ 1229297 w 1283787"/>
              <a:gd name="connsiteY4" fmla="*/ 2073848 h 2102880"/>
              <a:gd name="connsiteX5" fmla="*/ 1145858 w 1283787"/>
              <a:gd name="connsiteY5" fmla="*/ 1946966 h 2102880"/>
              <a:gd name="connsiteX6" fmla="*/ 1112509 w 1283787"/>
              <a:gd name="connsiteY6" fmla="*/ 2101803 h 2102880"/>
              <a:gd name="connsiteX7" fmla="*/ 1007622 w 1283787"/>
              <a:gd name="connsiteY7" fmla="*/ 1971949 h 2102880"/>
              <a:gd name="connsiteX8" fmla="*/ 901020 w 1283787"/>
              <a:gd name="connsiteY8" fmla="*/ 2102230 h 2102880"/>
              <a:gd name="connsiteX9" fmla="*/ 954615 w 1283787"/>
              <a:gd name="connsiteY9" fmla="*/ 1692523 h 2102880"/>
              <a:gd name="connsiteX10" fmla="*/ 724681 w 1283787"/>
              <a:gd name="connsiteY10" fmla="*/ 1482116 h 2102880"/>
              <a:gd name="connsiteX11" fmla="*/ 688396 w 1283787"/>
              <a:gd name="connsiteY11" fmla="*/ 1632715 h 2102880"/>
              <a:gd name="connsiteX12" fmla="*/ 711333 w 1283787"/>
              <a:gd name="connsiteY12" fmla="*/ 1805952 h 2102880"/>
              <a:gd name="connsiteX13" fmla="*/ 549496 w 1283787"/>
              <a:gd name="connsiteY13" fmla="*/ 1901269 h 2102880"/>
              <a:gd name="connsiteX14" fmla="*/ 426830 w 1283787"/>
              <a:gd name="connsiteY14" fmla="*/ 1568495 h 2102880"/>
              <a:gd name="connsiteX15" fmla="*/ 358325 w 1283787"/>
              <a:gd name="connsiteY15" fmla="*/ 1124697 h 2102880"/>
              <a:gd name="connsiteX16" fmla="*/ 0 w 1283787"/>
              <a:gd name="connsiteY16" fmla="*/ 0 h 2102880"/>
              <a:gd name="connsiteX17" fmla="*/ 627984 w 1283787"/>
              <a:gd name="connsiteY17" fmla="*/ 368549 h 2102880"/>
              <a:gd name="connsiteX0" fmla="*/ 568133 w 1223936"/>
              <a:gd name="connsiteY0" fmla="*/ 22265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68133 w 1223936"/>
              <a:gd name="connsiteY17" fmla="*/ 222659 h 1956990"/>
              <a:gd name="connsiteX0" fmla="*/ 588543 w 1223936"/>
              <a:gd name="connsiteY0" fmla="*/ 383685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88543 w 1223936"/>
              <a:gd name="connsiteY17" fmla="*/ 383685 h 1956990"/>
              <a:gd name="connsiteX0" fmla="*/ 598335 w 1223936"/>
              <a:gd name="connsiteY0" fmla="*/ 34736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98335 w 1223936"/>
              <a:gd name="connsiteY17" fmla="*/ 347369 h 1956990"/>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624725 w 1220116"/>
              <a:gd name="connsiteY11" fmla="*/ 1499879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33754 w 1159355"/>
              <a:gd name="connsiteY0" fmla="*/ 496865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33754 w 1159355"/>
              <a:gd name="connsiteY17" fmla="*/ 496865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494180 w 1084156"/>
              <a:gd name="connsiteY0" fmla="*/ 290219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541396 w 1084156"/>
              <a:gd name="connsiteY0" fmla="*/ 314037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541396 w 1084156"/>
              <a:gd name="connsiteY17" fmla="*/ 314037 h 205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4156" h="2058642">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584B2EA-CA78-4826-8D1E-F8A39F917F3D}"/>
              </a:ext>
            </a:extLst>
          </p:cNvPr>
          <p:cNvSpPr txBox="1"/>
          <p:nvPr/>
        </p:nvSpPr>
        <p:spPr>
          <a:xfrm>
            <a:off x="555908" y="504739"/>
            <a:ext cx="6834107" cy="1200329"/>
          </a:xfrm>
          <a:prstGeom prst="rect">
            <a:avLst/>
          </a:prstGeom>
          <a:noFill/>
        </p:spPr>
        <p:txBody>
          <a:bodyPr wrap="square" rtlCol="0" anchor="ctr">
            <a:spAutoFit/>
          </a:bodyPr>
          <a:lstStyle/>
          <a:p>
            <a:r>
              <a:rPr lang="en-GB" altLang="ko-KR" sz="3600" b="1" dirty="0">
                <a:solidFill>
                  <a:schemeClr val="bg1"/>
                </a:solidFill>
                <a:latin typeface="Comic Sans MS" panose="030F0702030302020204" pitchFamily="66" charset="0"/>
                <a:cs typeface="Arial" pitchFamily="34" charset="0"/>
              </a:rPr>
              <a:t>DIFFERENT WAYS TO GO PAPERLESS…..</a:t>
            </a:r>
          </a:p>
        </p:txBody>
      </p:sp>
      <p:pic>
        <p:nvPicPr>
          <p:cNvPr id="2" name="Picture 1"/>
          <p:cNvPicPr>
            <a:picLocks noChangeAspect="1"/>
          </p:cNvPicPr>
          <p:nvPr/>
        </p:nvPicPr>
        <p:blipFill>
          <a:blip r:embed="rId2"/>
          <a:stretch>
            <a:fillRect/>
          </a:stretch>
        </p:blipFill>
        <p:spPr>
          <a:xfrm>
            <a:off x="7166537" y="291387"/>
            <a:ext cx="4479593" cy="2126314"/>
          </a:xfrm>
          <a:prstGeom prst="rect">
            <a:avLst/>
          </a:prstGeom>
        </p:spPr>
      </p:pic>
    </p:spTree>
    <p:extLst>
      <p:ext uri="{BB962C8B-B14F-4D97-AF65-F5344CB8AC3E}">
        <p14:creationId xmlns:p14="http://schemas.microsoft.com/office/powerpoint/2010/main" val="127341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969641D-AE9F-45AE-BDD1-EA8DEB932396}"/>
              </a:ext>
            </a:extLst>
          </p:cNvPr>
          <p:cNvCxnSpPr>
            <a:cxnSpLocks/>
          </p:cNvCxnSpPr>
          <p:nvPr/>
        </p:nvCxnSpPr>
        <p:spPr>
          <a:xfrm>
            <a:off x="0" y="881049"/>
            <a:ext cx="319087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2AF976-EA9A-40FC-90BA-28D605302BF9}"/>
              </a:ext>
            </a:extLst>
          </p:cNvPr>
          <p:cNvCxnSpPr>
            <a:cxnSpLocks/>
          </p:cNvCxnSpPr>
          <p:nvPr/>
        </p:nvCxnSpPr>
        <p:spPr>
          <a:xfrm>
            <a:off x="3190875" y="881049"/>
            <a:ext cx="1774317" cy="44720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64B167-6379-47C0-9598-AB08FE75E293}"/>
              </a:ext>
            </a:extLst>
          </p:cNvPr>
          <p:cNvCxnSpPr>
            <a:cxnSpLocks/>
          </p:cNvCxnSpPr>
          <p:nvPr/>
        </p:nvCxnSpPr>
        <p:spPr>
          <a:xfrm flipH="1">
            <a:off x="6177605" y="5548929"/>
            <a:ext cx="5915537" cy="515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B070FD-2C57-49C3-BA24-57F787DA67D1}"/>
              </a:ext>
            </a:extLst>
          </p:cNvPr>
          <p:cNvCxnSpPr>
            <a:cxnSpLocks/>
          </p:cNvCxnSpPr>
          <p:nvPr/>
        </p:nvCxnSpPr>
        <p:spPr>
          <a:xfrm>
            <a:off x="6177605" y="5548929"/>
            <a:ext cx="548197" cy="130907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1160E-D75B-479D-B9A4-5F177D5D0E89}"/>
              </a:ext>
            </a:extLst>
          </p:cNvPr>
          <p:cNvCxnSpPr>
            <a:cxnSpLocks/>
          </p:cNvCxnSpPr>
          <p:nvPr/>
        </p:nvCxnSpPr>
        <p:spPr>
          <a:xfrm flipV="1">
            <a:off x="3671466" y="1400145"/>
            <a:ext cx="8520534" cy="70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E393D1-2F14-4AA0-9815-64B03F19A582}"/>
              </a:ext>
            </a:extLst>
          </p:cNvPr>
          <p:cNvCxnSpPr>
            <a:cxnSpLocks/>
          </p:cNvCxnSpPr>
          <p:nvPr/>
        </p:nvCxnSpPr>
        <p:spPr>
          <a:xfrm>
            <a:off x="3079698" y="-1618"/>
            <a:ext cx="591768" cy="140176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72F911-9313-4330-BB22-32D6EF3EB6F0}"/>
              </a:ext>
            </a:extLst>
          </p:cNvPr>
          <p:cNvCxnSpPr>
            <a:cxnSpLocks/>
          </p:cNvCxnSpPr>
          <p:nvPr/>
        </p:nvCxnSpPr>
        <p:spPr>
          <a:xfrm>
            <a:off x="0" y="5326734"/>
            <a:ext cx="4965192" cy="2631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919167-8137-4E4F-B47B-8080F694E204}"/>
              </a:ext>
            </a:extLst>
          </p:cNvPr>
          <p:cNvSpPr txBox="1"/>
          <p:nvPr/>
        </p:nvSpPr>
        <p:spPr>
          <a:xfrm>
            <a:off x="3479283" y="211810"/>
            <a:ext cx="8613859" cy="1015663"/>
          </a:xfrm>
          <a:prstGeom prst="rect">
            <a:avLst/>
          </a:prstGeom>
          <a:noFill/>
        </p:spPr>
        <p:txBody>
          <a:bodyPr wrap="square" rtlCol="0">
            <a:spAutoFit/>
          </a:bodyPr>
          <a:lstStyle/>
          <a:p>
            <a:pPr marL="285750" indent="-285750">
              <a:buFont typeface="Wingdings" panose="05000000000000000000" pitchFamily="2" charset="2"/>
              <a:buChar char="ü"/>
            </a:pPr>
            <a:r>
              <a:rPr lang="en-GB" sz="1500" b="1" u="sng" dirty="0">
                <a:solidFill>
                  <a:schemeClr val="bg1"/>
                </a:solidFill>
                <a:latin typeface="Comic Sans MS" panose="030F0702030302020204" pitchFamily="66" charset="0"/>
              </a:rPr>
              <a:t>Cloud storage:</a:t>
            </a:r>
            <a:r>
              <a:rPr lang="en-GB" sz="1500" b="1" dirty="0">
                <a:solidFill>
                  <a:schemeClr val="bg1"/>
                </a:solidFill>
                <a:latin typeface="Comic Sans MS" panose="030F0702030302020204" pitchFamily="66" charset="0"/>
              </a:rPr>
              <a:t> </a:t>
            </a:r>
            <a:r>
              <a:rPr lang="en-GB" sz="1500" dirty="0">
                <a:solidFill>
                  <a:schemeClr val="bg1"/>
                </a:solidFill>
                <a:latin typeface="Comic Sans MS" panose="030F0702030302020204" pitchFamily="66" charset="0"/>
              </a:rPr>
              <a:t>This is probably one of the most popular options today because it allows all of your team members to stay on the same page and have the same information in real time. It also means that your digital files are saved outside of your office. You can access them from anywhere in the world as long as you have an internet connection.</a:t>
            </a:r>
          </a:p>
        </p:txBody>
      </p:sp>
      <p:sp>
        <p:nvSpPr>
          <p:cNvPr id="2" name="Rectangle 1"/>
          <p:cNvSpPr/>
          <p:nvPr/>
        </p:nvSpPr>
        <p:spPr>
          <a:xfrm>
            <a:off x="6600305" y="5669281"/>
            <a:ext cx="5591514" cy="1199168"/>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Use devices for meetings:</a:t>
            </a:r>
            <a:r>
              <a:rPr lang="en-GB" sz="1400" b="1" dirty="0">
                <a:solidFill>
                  <a:schemeClr val="bg1"/>
                </a:solidFill>
                <a:latin typeface="Comic Sans MS" panose="030F0702030302020204" pitchFamily="66" charset="0"/>
              </a:rPr>
              <a:t> </a:t>
            </a:r>
            <a:r>
              <a:rPr lang="en-GB" sz="1400" dirty="0">
                <a:solidFill>
                  <a:schemeClr val="bg1"/>
                </a:solidFill>
                <a:latin typeface="Comic Sans MS" panose="030F0702030302020204" pitchFamily="66" charset="0"/>
              </a:rPr>
              <a:t>Encourage employees to use laptops, tablets, and mobile phones for meetings and other situations where they need to take notes. You can also switch from paper handouts to digital files emailed to each team member in advance</a:t>
            </a:r>
            <a:endParaRPr lang="en-GB" sz="1200" dirty="0">
              <a:solidFill>
                <a:schemeClr val="bg1"/>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EAB070FD-2C57-49C3-BA24-57F787DA67D1}"/>
              </a:ext>
            </a:extLst>
          </p:cNvPr>
          <p:cNvCxnSpPr>
            <a:cxnSpLocks/>
          </p:cNvCxnSpPr>
          <p:nvPr/>
        </p:nvCxnSpPr>
        <p:spPr>
          <a:xfrm>
            <a:off x="5788152" y="5526140"/>
            <a:ext cx="579171" cy="13752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64B167-6379-47C0-9598-AB08FE75E293}"/>
              </a:ext>
            </a:extLst>
          </p:cNvPr>
          <p:cNvCxnSpPr>
            <a:cxnSpLocks/>
          </p:cNvCxnSpPr>
          <p:nvPr/>
        </p:nvCxnSpPr>
        <p:spPr>
          <a:xfrm flipH="1">
            <a:off x="-45720" y="5526140"/>
            <a:ext cx="5833872" cy="177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5720" y="5591176"/>
            <a:ext cx="5833872" cy="1169551"/>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Scanners:</a:t>
            </a:r>
            <a:r>
              <a:rPr lang="en-GB" sz="1400" b="1" dirty="0">
                <a:solidFill>
                  <a:schemeClr val="bg1"/>
                </a:solidFill>
                <a:latin typeface="Comic Sans MS" panose="030F0702030302020204" pitchFamily="66" charset="0"/>
              </a:rPr>
              <a:t> If</a:t>
            </a:r>
            <a:r>
              <a:rPr lang="en-GB" sz="1400" dirty="0">
                <a:solidFill>
                  <a:schemeClr val="bg1"/>
                </a:solidFill>
                <a:latin typeface="Comic Sans MS" panose="030F0702030302020204" pitchFamily="66" charset="0"/>
              </a:rPr>
              <a:t> you have a great deal of documentation to transfer or if you receive a lot of paper from outside companies, you may want to rent or buy a good scanner. Today there are even apps that allow individual employees to scan paper documents when needed and save them to the appropriate place.</a:t>
            </a:r>
            <a:endParaRPr lang="en-GB" sz="1100" dirty="0">
              <a:solidFill>
                <a:schemeClr val="bg1"/>
              </a:solidFill>
              <a:latin typeface="Comic Sans MS" panose="030F0702030302020204" pitchFamily="66" charset="0"/>
            </a:endParaRPr>
          </a:p>
        </p:txBody>
      </p:sp>
      <p:pic>
        <p:nvPicPr>
          <p:cNvPr id="5" name="Picture Placeholder 4"/>
          <p:cNvPicPr>
            <a:picLocks noGrp="1" noChangeAspect="1"/>
          </p:cNvPicPr>
          <p:nvPr>
            <p:ph type="pic" idx="15"/>
          </p:nvPr>
        </p:nvPicPr>
        <p:blipFill>
          <a:blip r:embed="rId2">
            <a:extLst>
              <a:ext uri="{28A0092B-C50C-407E-A947-70E740481C1C}">
                <a14:useLocalDpi xmlns:a14="http://schemas.microsoft.com/office/drawing/2010/main" val="0"/>
              </a:ext>
            </a:extLst>
          </a:blip>
          <a:srcRect l="15945" r="15945"/>
          <a:stretch>
            <a:fillRect/>
          </a:stretch>
        </p:blipFill>
        <p:spPr>
          <a:xfrm>
            <a:off x="0" y="1257005"/>
            <a:ext cx="4588625" cy="3829272"/>
          </a:xfrm>
        </p:spPr>
      </p:pic>
      <p:pic>
        <p:nvPicPr>
          <p:cNvPr id="20" name="Picture Placeholder 19"/>
          <p:cNvPicPr>
            <a:picLocks noGrp="1" noChangeAspect="1"/>
          </p:cNvPicPr>
          <p:nvPr>
            <p:ph type="pic" idx="14"/>
          </p:nvPr>
        </p:nvPicPr>
        <p:blipFill>
          <a:blip r:embed="rId3">
            <a:extLst>
              <a:ext uri="{28A0092B-C50C-407E-A947-70E740481C1C}">
                <a14:useLocalDpi xmlns:a14="http://schemas.microsoft.com/office/drawing/2010/main" val="0"/>
              </a:ext>
            </a:extLst>
          </a:blip>
          <a:srcRect t="16413" b="16413"/>
          <a:stretch>
            <a:fillRect/>
          </a:stretch>
        </p:blipFill>
        <p:spPr>
          <a:xfrm>
            <a:off x="3779838" y="1558925"/>
            <a:ext cx="8412162" cy="3767138"/>
          </a:xfrm>
        </p:spPr>
      </p:pic>
    </p:spTree>
    <p:extLst>
      <p:ext uri="{BB962C8B-B14F-4D97-AF65-F5344CB8AC3E}">
        <p14:creationId xmlns:p14="http://schemas.microsoft.com/office/powerpoint/2010/main" val="197090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062103B-F514-4BE9-B5B2-C13878D2FE7C}"/>
              </a:ext>
            </a:extLst>
          </p:cNvPr>
          <p:cNvSpPr txBox="1"/>
          <p:nvPr/>
        </p:nvSpPr>
        <p:spPr>
          <a:xfrm>
            <a:off x="5187142" y="350048"/>
            <a:ext cx="6813244" cy="3785652"/>
          </a:xfrm>
          <a:prstGeom prst="rect">
            <a:avLst/>
          </a:prstGeom>
          <a:noFill/>
        </p:spPr>
        <p:txBody>
          <a:bodyPr wrap="square" rtlCol="0" anchor="ctr">
            <a:spAutoFit/>
          </a:bodyPr>
          <a:lstStyle/>
          <a:p>
            <a:pPr marL="285750" indent="-285750">
              <a:buFont typeface="Wingdings" panose="05000000000000000000" pitchFamily="2" charset="2"/>
              <a:buChar char="ü"/>
            </a:pPr>
            <a:r>
              <a:rPr lang="en-GB" altLang="ko-KR" sz="2000" b="1" u="sng" dirty="0">
                <a:solidFill>
                  <a:schemeClr val="bg1"/>
                </a:solidFill>
                <a:latin typeface="Comic Sans MS" panose="030F0702030302020204" pitchFamily="66" charset="0"/>
                <a:cs typeface="Arial" pitchFamily="34" charset="0"/>
              </a:rPr>
              <a:t>Encourage the use of note-taking apps:</a:t>
            </a:r>
            <a:r>
              <a:rPr lang="en-GB" altLang="ko-KR" sz="2000" b="1" dirty="0">
                <a:solidFill>
                  <a:schemeClr val="bg1"/>
                </a:solidFill>
                <a:latin typeface="Comic Sans MS" panose="030F0702030302020204" pitchFamily="66" charset="0"/>
                <a:cs typeface="Arial" pitchFamily="34" charset="0"/>
              </a:rPr>
              <a:t> </a:t>
            </a:r>
            <a:r>
              <a:rPr lang="en-GB" altLang="ko-KR" sz="2000" dirty="0">
                <a:solidFill>
                  <a:schemeClr val="bg1"/>
                </a:solidFill>
                <a:latin typeface="Comic Sans MS" panose="030F0702030302020204" pitchFamily="66" charset="0"/>
                <a:cs typeface="Arial" pitchFamily="34" charset="0"/>
              </a:rPr>
              <a:t>Most companies go through a great deal of paper in the form of Post-it notes and legal pads. There is a theory that people learn information better when they hand write it, and we don’t recommend mandating an end to physical note taking. Some employees even brainstorm better while they doodle. It can be worth the trade off to allow for people’s creative processes to function at full steam. Other employees will embrace options to completely digitize their note taking, using apps on their phones or other devices.</a:t>
            </a:r>
          </a:p>
        </p:txBody>
      </p:sp>
      <p:pic>
        <p:nvPicPr>
          <p:cNvPr id="5122" name="Picture 2" descr="Top 10 Note-Taking Apps for 2017. In 2017, our choices of note-taking… | by  Francesco D'Alessio | Mission.or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306" y="4135700"/>
            <a:ext cx="4541923" cy="255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7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969641D-AE9F-45AE-BDD1-EA8DEB932396}"/>
              </a:ext>
            </a:extLst>
          </p:cNvPr>
          <p:cNvCxnSpPr>
            <a:cxnSpLocks/>
          </p:cNvCxnSpPr>
          <p:nvPr/>
        </p:nvCxnSpPr>
        <p:spPr>
          <a:xfrm>
            <a:off x="0" y="881049"/>
            <a:ext cx="319087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2AF976-EA9A-40FC-90BA-28D605302BF9}"/>
              </a:ext>
            </a:extLst>
          </p:cNvPr>
          <p:cNvCxnSpPr>
            <a:cxnSpLocks/>
          </p:cNvCxnSpPr>
          <p:nvPr/>
        </p:nvCxnSpPr>
        <p:spPr>
          <a:xfrm>
            <a:off x="3190875" y="881049"/>
            <a:ext cx="1774317" cy="44720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64B167-6379-47C0-9598-AB08FE75E293}"/>
              </a:ext>
            </a:extLst>
          </p:cNvPr>
          <p:cNvCxnSpPr>
            <a:cxnSpLocks/>
          </p:cNvCxnSpPr>
          <p:nvPr/>
        </p:nvCxnSpPr>
        <p:spPr>
          <a:xfrm flipH="1">
            <a:off x="6177605" y="5548929"/>
            <a:ext cx="5915537" cy="515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B070FD-2C57-49C3-BA24-57F787DA67D1}"/>
              </a:ext>
            </a:extLst>
          </p:cNvPr>
          <p:cNvCxnSpPr>
            <a:cxnSpLocks/>
          </p:cNvCxnSpPr>
          <p:nvPr/>
        </p:nvCxnSpPr>
        <p:spPr>
          <a:xfrm>
            <a:off x="6177605" y="5548929"/>
            <a:ext cx="548197" cy="130907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1160E-D75B-479D-B9A4-5F177D5D0E89}"/>
              </a:ext>
            </a:extLst>
          </p:cNvPr>
          <p:cNvCxnSpPr>
            <a:cxnSpLocks/>
          </p:cNvCxnSpPr>
          <p:nvPr/>
        </p:nvCxnSpPr>
        <p:spPr>
          <a:xfrm flipV="1">
            <a:off x="3671466" y="1400145"/>
            <a:ext cx="8520534" cy="70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E393D1-2F14-4AA0-9815-64B03F19A582}"/>
              </a:ext>
            </a:extLst>
          </p:cNvPr>
          <p:cNvCxnSpPr>
            <a:cxnSpLocks/>
          </p:cNvCxnSpPr>
          <p:nvPr/>
        </p:nvCxnSpPr>
        <p:spPr>
          <a:xfrm>
            <a:off x="3079698" y="-1618"/>
            <a:ext cx="591768" cy="140176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72F911-9313-4330-BB22-32D6EF3EB6F0}"/>
              </a:ext>
            </a:extLst>
          </p:cNvPr>
          <p:cNvCxnSpPr>
            <a:cxnSpLocks/>
          </p:cNvCxnSpPr>
          <p:nvPr/>
        </p:nvCxnSpPr>
        <p:spPr>
          <a:xfrm>
            <a:off x="0" y="5326734"/>
            <a:ext cx="4965192" cy="2631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919167-8137-4E4F-B47B-8080F694E204}"/>
              </a:ext>
            </a:extLst>
          </p:cNvPr>
          <p:cNvSpPr txBox="1"/>
          <p:nvPr/>
        </p:nvSpPr>
        <p:spPr>
          <a:xfrm>
            <a:off x="3472570" y="117103"/>
            <a:ext cx="8613859" cy="1246495"/>
          </a:xfrm>
          <a:prstGeom prst="rect">
            <a:avLst/>
          </a:prstGeom>
          <a:noFill/>
        </p:spPr>
        <p:txBody>
          <a:bodyPr wrap="square" rtlCol="0">
            <a:spAutoFit/>
          </a:bodyPr>
          <a:lstStyle/>
          <a:p>
            <a:pPr marL="285750" indent="-285750">
              <a:buFont typeface="Wingdings" panose="05000000000000000000" pitchFamily="2" charset="2"/>
              <a:buChar char="ü"/>
            </a:pPr>
            <a:r>
              <a:rPr lang="en-GB" sz="1500" b="1" u="sng" dirty="0">
                <a:solidFill>
                  <a:schemeClr val="bg1"/>
                </a:solidFill>
                <a:latin typeface="Comic Sans MS" panose="030F0702030302020204" pitchFamily="66" charset="0"/>
              </a:rPr>
              <a:t>Switch to e-signatures:</a:t>
            </a:r>
            <a:r>
              <a:rPr lang="en-GB" sz="1500" dirty="0">
                <a:solidFill>
                  <a:schemeClr val="bg1"/>
                </a:solidFill>
                <a:latin typeface="Comic Sans MS" panose="030F0702030302020204" pitchFamily="66" charset="0"/>
              </a:rPr>
              <a:t> There’s no legal reason to require paper documents with hand-written signatures at this point. An e-signature is legally binding. Rather than having to fax or mail contracts to each party and wait for them to sign, scan, and email the contract back, or even worse, print out the document, sign it, and mail it back, digital documents can be emailed, completed, returned, and saved, all within a few minutes.</a:t>
            </a:r>
          </a:p>
        </p:txBody>
      </p:sp>
      <p:sp>
        <p:nvSpPr>
          <p:cNvPr id="2" name="Rectangle 1"/>
          <p:cNvSpPr/>
          <p:nvPr/>
        </p:nvSpPr>
        <p:spPr>
          <a:xfrm>
            <a:off x="6600305" y="5669281"/>
            <a:ext cx="5591514" cy="1199168"/>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Provide digital receipts</a:t>
            </a:r>
            <a:r>
              <a:rPr lang="en-GB" sz="1400" dirty="0">
                <a:solidFill>
                  <a:schemeClr val="bg1"/>
                </a:solidFill>
                <a:latin typeface="Comic Sans MS" panose="030F0702030302020204" pitchFamily="66" charset="0"/>
              </a:rPr>
              <a:t>: If you need to provide receipts to customers as part of your business model, switching to digital receipts is an excellent option. It allows your company and your customers an easy way to save all records without wasting paper.</a:t>
            </a:r>
            <a:endParaRPr lang="en-GB" sz="1200" dirty="0">
              <a:solidFill>
                <a:schemeClr val="bg1"/>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EAB070FD-2C57-49C3-BA24-57F787DA67D1}"/>
              </a:ext>
            </a:extLst>
          </p:cNvPr>
          <p:cNvCxnSpPr>
            <a:cxnSpLocks/>
          </p:cNvCxnSpPr>
          <p:nvPr/>
        </p:nvCxnSpPr>
        <p:spPr>
          <a:xfrm>
            <a:off x="5788152" y="5526140"/>
            <a:ext cx="579171" cy="13752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64B167-6379-47C0-9598-AB08FE75E293}"/>
              </a:ext>
            </a:extLst>
          </p:cNvPr>
          <p:cNvCxnSpPr>
            <a:cxnSpLocks/>
          </p:cNvCxnSpPr>
          <p:nvPr/>
        </p:nvCxnSpPr>
        <p:spPr>
          <a:xfrm flipH="1">
            <a:off x="-45720" y="5526140"/>
            <a:ext cx="5833872" cy="177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5720" y="5591176"/>
            <a:ext cx="5833872" cy="1169551"/>
          </a:xfrm>
          <a:prstGeom prst="rect">
            <a:avLst/>
          </a:prstGeom>
        </p:spPr>
        <p:txBody>
          <a:bodyPr wrap="square">
            <a:spAutoFit/>
          </a:bodyPr>
          <a:lstStyle/>
          <a:p>
            <a:pPr marL="285750" indent="-285750">
              <a:buFont typeface="Wingdings" panose="05000000000000000000" pitchFamily="2" charset="2"/>
              <a:buChar char="ü"/>
            </a:pPr>
            <a:r>
              <a:rPr lang="en-GB" sz="1400" b="1" u="sng" dirty="0">
                <a:solidFill>
                  <a:schemeClr val="bg1"/>
                </a:solidFill>
                <a:latin typeface="Comic Sans MS" panose="030F0702030302020204" pitchFamily="66" charset="0"/>
              </a:rPr>
              <a:t>Use electronic billing</a:t>
            </a:r>
            <a:r>
              <a:rPr lang="en-GB" sz="1400" dirty="0">
                <a:solidFill>
                  <a:schemeClr val="bg1"/>
                </a:solidFill>
                <a:latin typeface="Comic Sans MS" panose="030F0702030302020204" pitchFamily="66" charset="0"/>
              </a:rPr>
              <a:t>: Most of your vendors will provide you with the option to switch to electronic billing. Bills can be emailed to your AP/AR department, and payment can be made online, removing the clutter of mailed paper bills and the hassle of writing checks.</a:t>
            </a:r>
            <a:endParaRPr lang="en-GB" sz="1100" dirty="0">
              <a:solidFill>
                <a:schemeClr val="bg1"/>
              </a:solidFill>
              <a:latin typeface="Comic Sans MS" panose="030F0702030302020204" pitchFamily="66" charset="0"/>
            </a:endParaRPr>
          </a:p>
        </p:txBody>
      </p:sp>
      <p:pic>
        <p:nvPicPr>
          <p:cNvPr id="4" name="Picture Placeholder 3"/>
          <p:cNvPicPr>
            <a:picLocks noGrp="1" noChangeAspect="1"/>
          </p:cNvPicPr>
          <p:nvPr>
            <p:ph type="pic" idx="15"/>
          </p:nvPr>
        </p:nvPicPr>
        <p:blipFill rotWithShape="1">
          <a:blip r:embed="rId2">
            <a:extLst>
              <a:ext uri="{28A0092B-C50C-407E-A947-70E740481C1C}">
                <a14:useLocalDpi xmlns:a14="http://schemas.microsoft.com/office/drawing/2010/main" val="0"/>
              </a:ext>
            </a:extLst>
          </a:blip>
          <a:srcRect l="9066" t="-1824" r="9066" b="-1824"/>
          <a:stretch/>
        </p:blipFill>
        <p:spPr>
          <a:xfrm>
            <a:off x="-1" y="1054138"/>
            <a:ext cx="4538749" cy="4067175"/>
          </a:xfrm>
        </p:spPr>
      </p:pic>
      <p:pic>
        <p:nvPicPr>
          <p:cNvPr id="19" name="Picture Placeholder 18"/>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t="-1670" b="-1670"/>
          <a:stretch/>
        </p:blipFill>
        <p:spPr>
          <a:xfrm>
            <a:off x="3671888" y="1547999"/>
            <a:ext cx="8532000" cy="3794650"/>
          </a:xfrm>
        </p:spPr>
      </p:pic>
    </p:spTree>
    <p:extLst>
      <p:ext uri="{BB962C8B-B14F-4D97-AF65-F5344CB8AC3E}">
        <p14:creationId xmlns:p14="http://schemas.microsoft.com/office/powerpoint/2010/main" val="998721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D2AE9-2574-43A7-BDB3-24CFBFF3BFF4}"/>
              </a:ext>
            </a:extLst>
          </p:cNvPr>
          <p:cNvSpPr txBox="1"/>
          <p:nvPr/>
        </p:nvSpPr>
        <p:spPr>
          <a:xfrm>
            <a:off x="630315" y="577049"/>
            <a:ext cx="10857390" cy="4985980"/>
          </a:xfrm>
          <a:prstGeom prst="rect">
            <a:avLst/>
          </a:prstGeom>
          <a:noFill/>
        </p:spPr>
        <p:txBody>
          <a:bodyPr wrap="square" rtlCol="0">
            <a:spAutoFit/>
          </a:bodyPr>
          <a:lstStyle/>
          <a:p>
            <a:pPr algn="ctr"/>
            <a:r>
              <a:rPr lang="en-US" sz="2800" b="1" i="0" u="sng" dirty="0">
                <a:solidFill>
                  <a:srgbClr val="202124"/>
                </a:solidFill>
                <a:effectLst/>
                <a:highlight>
                  <a:srgbClr val="00FF00"/>
                </a:highlight>
                <a:latin typeface="arial" panose="020B0604020202020204" pitchFamily="34" charset="0"/>
              </a:rPr>
              <a:t>Benefits of Going Paperless</a:t>
            </a:r>
          </a:p>
          <a:p>
            <a:pPr algn="ctr"/>
            <a:endParaRPr lang="en-US" sz="2800" b="1" dirty="0">
              <a:solidFill>
                <a:srgbClr val="202124"/>
              </a:solidFill>
              <a:latin typeface="arial" panose="020B0604020202020204" pitchFamily="34" charset="0"/>
            </a:endParaRPr>
          </a:p>
          <a:p>
            <a:pPr algn="ctr"/>
            <a:endParaRPr lang="en-US" sz="2800"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Time. Time spent filing, organizing, and searching for paper documents is time that could be spent on more productive tasks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Space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Saves Money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Eases Transfer of Information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Promotes the Environment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r>
              <a:rPr lang="en-US" b="0" i="0" dirty="0">
                <a:solidFill>
                  <a:srgbClr val="202124"/>
                </a:solidFill>
                <a:effectLst/>
                <a:latin typeface="arial" panose="020B0604020202020204" pitchFamily="34" charset="0"/>
              </a:rPr>
              <a:t>Boosts Security .</a:t>
            </a:r>
          </a:p>
          <a:p>
            <a:endParaRPr lang="en-IN" dirty="0"/>
          </a:p>
        </p:txBody>
      </p:sp>
      <p:pic>
        <p:nvPicPr>
          <p:cNvPr id="4" name="Picture 3">
            <a:extLst>
              <a:ext uri="{FF2B5EF4-FFF2-40B4-BE49-F238E27FC236}">
                <a16:creationId xmlns:a16="http://schemas.microsoft.com/office/drawing/2014/main" id="{BA31998E-31C6-4E0C-8E1F-57C4C6388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625" y="2482324"/>
            <a:ext cx="3045918" cy="2018653"/>
          </a:xfrm>
          <a:prstGeom prst="rect">
            <a:avLst/>
          </a:prstGeom>
        </p:spPr>
      </p:pic>
      <p:pic>
        <p:nvPicPr>
          <p:cNvPr id="6" name="Picture 5">
            <a:extLst>
              <a:ext uri="{FF2B5EF4-FFF2-40B4-BE49-F238E27FC236}">
                <a16:creationId xmlns:a16="http://schemas.microsoft.com/office/drawing/2014/main" id="{6B48105D-A70B-4D75-AAE5-89466E35A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855" y="2707689"/>
            <a:ext cx="3467100" cy="2991775"/>
          </a:xfrm>
          <a:prstGeom prst="rect">
            <a:avLst/>
          </a:prstGeom>
        </p:spPr>
      </p:pic>
      <p:pic>
        <p:nvPicPr>
          <p:cNvPr id="8" name="Picture 7">
            <a:extLst>
              <a:ext uri="{FF2B5EF4-FFF2-40B4-BE49-F238E27FC236}">
                <a16:creationId xmlns:a16="http://schemas.microsoft.com/office/drawing/2014/main" id="{3614435C-0DC4-46D8-B457-9CA523462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187" y="4791504"/>
            <a:ext cx="3194794" cy="1543050"/>
          </a:xfrm>
          <a:prstGeom prst="rect">
            <a:avLst/>
          </a:prstGeom>
        </p:spPr>
      </p:pic>
    </p:spTree>
    <p:extLst>
      <p:ext uri="{BB962C8B-B14F-4D97-AF65-F5344CB8AC3E}">
        <p14:creationId xmlns:p14="http://schemas.microsoft.com/office/powerpoint/2010/main" val="73638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2CDA4-2FEA-43F1-AD1A-9B45DF14E1B7}"/>
              </a:ext>
            </a:extLst>
          </p:cNvPr>
          <p:cNvSpPr txBox="1"/>
          <p:nvPr/>
        </p:nvSpPr>
        <p:spPr>
          <a:xfrm>
            <a:off x="594804" y="585926"/>
            <a:ext cx="11034944" cy="5109091"/>
          </a:xfrm>
          <a:prstGeom prst="rect">
            <a:avLst/>
          </a:prstGeom>
          <a:noFill/>
        </p:spPr>
        <p:txBody>
          <a:bodyPr wrap="square" rtlCol="0">
            <a:spAutoFit/>
          </a:bodyPr>
          <a:lstStyle/>
          <a:p>
            <a:pPr algn="ctr"/>
            <a:r>
              <a:rPr lang="en-US" sz="2800" b="1" i="0" u="sng" dirty="0">
                <a:solidFill>
                  <a:srgbClr val="202124"/>
                </a:solidFill>
                <a:effectLst/>
                <a:highlight>
                  <a:srgbClr val="00FFFF"/>
                </a:highlight>
                <a:latin typeface="Google Sans"/>
              </a:rPr>
              <a:t>Different ways to go paperless</a:t>
            </a:r>
          </a:p>
          <a:p>
            <a:pPr algn="ctr"/>
            <a:endParaRPr lang="en-US" sz="2800" b="0" i="0" u="sng" dirty="0">
              <a:solidFill>
                <a:srgbClr val="202124"/>
              </a:solidFill>
              <a:effectLst/>
              <a:highlight>
                <a:srgbClr val="00FFFF"/>
              </a:highlight>
              <a:latin typeface="Google Sans"/>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Online </a:t>
            </a:r>
            <a:r>
              <a:rPr lang="en-US" b="1" i="0" dirty="0">
                <a:solidFill>
                  <a:srgbClr val="202124"/>
                </a:solidFill>
                <a:effectLst/>
                <a:latin typeface="arial" panose="020B0604020202020204" pitchFamily="34" charset="0"/>
              </a:rPr>
              <a:t>forms</a:t>
            </a:r>
            <a:r>
              <a:rPr lang="en-US" b="0" i="0" dirty="0">
                <a:solidFill>
                  <a:srgbClr val="202124"/>
                </a:solidFill>
                <a:effectLst/>
                <a:latin typeface="arial" panose="020B0604020202020204" pitchFamily="34" charset="0"/>
              </a:rPr>
              <a:t>. Instead of gathering data with paper </a:t>
            </a:r>
            <a:r>
              <a:rPr lang="en-US" b="1" i="0" dirty="0">
                <a:solidFill>
                  <a:srgbClr val="202124"/>
                </a:solidFill>
                <a:effectLst/>
                <a:latin typeface="arial" panose="020B0604020202020204" pitchFamily="34" charset="0"/>
              </a:rPr>
              <a:t>forms</a:t>
            </a:r>
            <a:r>
              <a:rPr lang="en-US" b="0" i="0" dirty="0">
                <a:solidFill>
                  <a:srgbClr val="202124"/>
                </a:solidFill>
                <a:effectLst/>
                <a:latin typeface="arial" panose="020B0604020202020204" pitchFamily="34" charset="0"/>
              </a:rPr>
              <a:t>, use an online form builder, like JotForm .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Cloud storage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Scanners .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Use devices for meetings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Encourage the use of note-taking apps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Switch to e-signatures .</a:t>
            </a:r>
          </a:p>
          <a:p>
            <a:pPr marL="285750" indent="-285750" algn="l">
              <a:buFont typeface="Wingdings" panose="05000000000000000000" pitchFamily="2" charset="2"/>
              <a:buChar char="§"/>
            </a:pPr>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Use electronic billing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Provide digital receipts .</a:t>
            </a:r>
          </a:p>
        </p:txBody>
      </p:sp>
      <p:pic>
        <p:nvPicPr>
          <p:cNvPr id="4" name="Picture 3">
            <a:extLst>
              <a:ext uri="{FF2B5EF4-FFF2-40B4-BE49-F238E27FC236}">
                <a16:creationId xmlns:a16="http://schemas.microsoft.com/office/drawing/2014/main" id="{CC9F07E4-D581-4EA3-A2D8-026379ED9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412" y="1957942"/>
            <a:ext cx="2143125" cy="2143125"/>
          </a:xfrm>
          <a:prstGeom prst="rect">
            <a:avLst/>
          </a:prstGeom>
        </p:spPr>
      </p:pic>
      <p:pic>
        <p:nvPicPr>
          <p:cNvPr id="6" name="Picture 5">
            <a:extLst>
              <a:ext uri="{FF2B5EF4-FFF2-40B4-BE49-F238E27FC236}">
                <a16:creationId xmlns:a16="http://schemas.microsoft.com/office/drawing/2014/main" id="{F9AB5FC3-EE19-4077-B7EB-E8D8840FC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080" y="2481725"/>
            <a:ext cx="2143125" cy="2143125"/>
          </a:xfrm>
          <a:prstGeom prst="rect">
            <a:avLst/>
          </a:prstGeom>
        </p:spPr>
      </p:pic>
      <p:pic>
        <p:nvPicPr>
          <p:cNvPr id="8" name="Picture 7">
            <a:extLst>
              <a:ext uri="{FF2B5EF4-FFF2-40B4-BE49-F238E27FC236}">
                <a16:creationId xmlns:a16="http://schemas.microsoft.com/office/drawing/2014/main" id="{B05281EE-84D3-4093-B176-7DB34F173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809" y="4413682"/>
            <a:ext cx="1905000" cy="1905000"/>
          </a:xfrm>
          <a:prstGeom prst="rect">
            <a:avLst/>
          </a:prstGeom>
        </p:spPr>
      </p:pic>
    </p:spTree>
    <p:extLst>
      <p:ext uri="{BB962C8B-B14F-4D97-AF65-F5344CB8AC3E}">
        <p14:creationId xmlns:p14="http://schemas.microsoft.com/office/powerpoint/2010/main" val="368070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FC371-C2C0-479D-A891-C1559105F58D}"/>
              </a:ext>
            </a:extLst>
          </p:cNvPr>
          <p:cNvSpPr txBox="1"/>
          <p:nvPr/>
        </p:nvSpPr>
        <p:spPr>
          <a:xfrm>
            <a:off x="332173" y="260382"/>
            <a:ext cx="10515600" cy="4251960"/>
          </a:xfrm>
          <a:prstGeom prst="rect">
            <a:avLst/>
          </a:prstGeom>
        </p:spPr>
        <p:txBody>
          <a:bodyPr vert="horz" lIns="91440" tIns="45720" rIns="91440" bIns="45720" rtlCol="0">
            <a:noAutofit/>
          </a:bodyPr>
          <a:lstStyle/>
          <a:p>
            <a:pPr marL="457200" indent="-457200">
              <a:lnSpc>
                <a:spcPct val="110000"/>
              </a:lnSpc>
              <a:spcAft>
                <a:spcPts val="600"/>
              </a:spcAft>
              <a:buFont typeface="Arial" panose="020B0604020202020204" pitchFamily="34" charset="0"/>
              <a:buChar char="•"/>
            </a:pPr>
            <a:r>
              <a:rPr lang="en-US" sz="2800" u="sng" dirty="0">
                <a:solidFill>
                  <a:srgbClr val="00B0F0"/>
                </a:solidFill>
                <a:highlight>
                  <a:srgbClr val="0000FF"/>
                </a:highlight>
              </a:rPr>
              <a:t> REALITY</a:t>
            </a:r>
            <a:endParaRPr lang="en-US" sz="2800" u="sng" dirty="0">
              <a:solidFill>
                <a:srgbClr val="00B0F0"/>
              </a:solidFill>
              <a:highlight>
                <a:srgbClr val="C0C0C0"/>
              </a:highlight>
            </a:endParaRPr>
          </a:p>
          <a:p>
            <a:pPr>
              <a:lnSpc>
                <a:spcPct val="110000"/>
              </a:lnSpc>
              <a:spcAft>
                <a:spcPts val="600"/>
              </a:spcAft>
            </a:pPr>
            <a:endParaRPr lang="en-US" sz="2800" dirty="0"/>
          </a:p>
          <a:p>
            <a:pPr marL="285750" indent="-228600">
              <a:lnSpc>
                <a:spcPct val="110000"/>
              </a:lnSpc>
              <a:spcAft>
                <a:spcPts val="600"/>
              </a:spcAft>
              <a:buFont typeface="Arial" panose="020B0604020202020204" pitchFamily="34" charset="0"/>
              <a:buChar char="•"/>
            </a:pPr>
            <a:r>
              <a:rPr lang="en-US" sz="2800" dirty="0"/>
              <a:t>Paper is the number one material thrown away and also one of the biggest polluting industries.</a:t>
            </a:r>
          </a:p>
          <a:p>
            <a:pPr marL="285750" indent="-228600">
              <a:lnSpc>
                <a:spcPct val="110000"/>
              </a:lnSpc>
              <a:spcAft>
                <a:spcPts val="600"/>
              </a:spcAft>
              <a:buFont typeface="Arial" panose="020B0604020202020204" pitchFamily="34" charset="0"/>
              <a:buChar char="•"/>
            </a:pPr>
            <a:endParaRPr lang="en-US" sz="2800" dirty="0"/>
          </a:p>
          <a:p>
            <a:pPr marL="285750" indent="-228600">
              <a:lnSpc>
                <a:spcPct val="110000"/>
              </a:lnSpc>
              <a:spcAft>
                <a:spcPts val="600"/>
              </a:spcAft>
              <a:buFont typeface="Arial" panose="020B0604020202020204" pitchFamily="34" charset="0"/>
              <a:buChar char="•"/>
            </a:pPr>
            <a:r>
              <a:rPr lang="en-US" sz="2800" dirty="0"/>
              <a:t>Companies interested in reducing cost and building business sustainability are actively pursuing PAPERLESS OFFICE. </a:t>
            </a:r>
          </a:p>
          <a:p>
            <a:pPr marL="285750" indent="-228600">
              <a:lnSpc>
                <a:spcPct val="110000"/>
              </a:lnSpc>
              <a:spcAft>
                <a:spcPts val="600"/>
              </a:spcAft>
              <a:buFont typeface="Arial" panose="020B0604020202020204" pitchFamily="34" charset="0"/>
              <a:buChar char="•"/>
            </a:pPr>
            <a:endParaRPr lang="en-US" sz="2800" dirty="0"/>
          </a:p>
          <a:p>
            <a:pPr marL="285750" indent="-228600">
              <a:lnSpc>
                <a:spcPct val="110000"/>
              </a:lnSpc>
              <a:spcAft>
                <a:spcPts val="600"/>
              </a:spcAft>
              <a:buFont typeface="Arial" panose="020B0604020202020204" pitchFamily="34" charset="0"/>
              <a:buChar char="•"/>
            </a:pPr>
            <a:r>
              <a:rPr lang="en-US" sz="2800" dirty="0"/>
              <a:t>While a completely 100% paperless office may be unattainable, a few decisive steps applied over the time can dramatically reduce if not eliminate the vast majority of paper in office.</a:t>
            </a:r>
          </a:p>
        </p:txBody>
      </p:sp>
    </p:spTree>
    <p:extLst>
      <p:ext uri="{BB962C8B-B14F-4D97-AF65-F5344CB8AC3E}">
        <p14:creationId xmlns:p14="http://schemas.microsoft.com/office/powerpoint/2010/main" val="302517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4737E6-15F4-4CF8-B638-6D67FB947D89}"/>
              </a:ext>
            </a:extLst>
          </p:cNvPr>
          <p:cNvSpPr txBox="1"/>
          <p:nvPr/>
        </p:nvSpPr>
        <p:spPr>
          <a:xfrm>
            <a:off x="568960" y="568960"/>
            <a:ext cx="11054080" cy="4893647"/>
          </a:xfrm>
          <a:prstGeom prst="rect">
            <a:avLst/>
          </a:prstGeom>
          <a:noFill/>
        </p:spPr>
        <p:txBody>
          <a:bodyPr wrap="square" rtlCol="0">
            <a:spAutoFit/>
          </a:bodyPr>
          <a:lstStyle/>
          <a:p>
            <a:pPr algn="ctr"/>
            <a:r>
              <a:rPr lang="en-US" b="1" i="0" dirty="0">
                <a:solidFill>
                  <a:srgbClr val="202124"/>
                </a:solidFill>
                <a:effectLst/>
                <a:latin typeface="arial" panose="020B0604020202020204" pitchFamily="34" charset="0"/>
              </a:rPr>
              <a:t> </a:t>
            </a:r>
            <a:r>
              <a:rPr lang="en-US" sz="2400" b="1" i="0" u="sng" dirty="0">
                <a:solidFill>
                  <a:srgbClr val="202124"/>
                </a:solidFill>
                <a:effectLst/>
                <a:highlight>
                  <a:srgbClr val="FFFF00"/>
                </a:highlight>
                <a:latin typeface="arial" panose="020B0604020202020204" pitchFamily="34" charset="0"/>
              </a:rPr>
              <a:t>ways to go paperless in the office</a:t>
            </a:r>
            <a:endParaRPr lang="en-US" sz="2400" b="0" i="0" u="sng" dirty="0">
              <a:solidFill>
                <a:srgbClr val="202124"/>
              </a:solidFill>
              <a:effectLst/>
              <a:highlight>
                <a:srgbClr val="FFFF00"/>
              </a:highligh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1) Take a Stand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2) Start at reception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3) Downplay printing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4) </a:t>
            </a:r>
            <a:r>
              <a:rPr lang="en-US" b="1" i="0" dirty="0">
                <a:solidFill>
                  <a:srgbClr val="202124"/>
                </a:solidFill>
                <a:effectLst/>
                <a:latin typeface="arial" panose="020B0604020202020204" pitchFamily="34" charset="0"/>
              </a:rPr>
              <a:t>Move</a:t>
            </a:r>
            <a:r>
              <a:rPr lang="en-US" b="0" i="0" dirty="0">
                <a:solidFill>
                  <a:srgbClr val="202124"/>
                </a:solidFill>
                <a:effectLst/>
                <a:latin typeface="arial" panose="020B0604020202020204" pitchFamily="34" charset="0"/>
              </a:rPr>
              <a:t> to digital financial statements . </a:t>
            </a:r>
            <a:endParaRPr lang="en-US" dirty="0">
              <a:solidFill>
                <a:srgbClr val="202124"/>
              </a:solidFill>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5) Encourage recycling and reuse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6) Find paper alternatives .</a:t>
            </a:r>
          </a:p>
          <a:p>
            <a:pPr algn="l"/>
            <a:r>
              <a:rPr lang="en-US" b="0" i="0" dirty="0">
                <a:solidFill>
                  <a:srgbClr val="202124"/>
                </a:solidFill>
                <a:effectLst/>
                <a:latin typeface="arial" panose="020B0604020202020204" pitchFamily="34" charset="0"/>
              </a:rPr>
              <a:t> </a:t>
            </a: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7) Reconsider </a:t>
            </a:r>
            <a:r>
              <a:rPr lang="en-US" b="1" i="0" dirty="0">
                <a:solidFill>
                  <a:srgbClr val="202124"/>
                </a:solidFill>
                <a:effectLst/>
                <a:latin typeface="arial" panose="020B0604020202020204" pitchFamily="34" charset="0"/>
              </a:rPr>
              <a:t>paperless</a:t>
            </a:r>
            <a:r>
              <a:rPr lang="en-US" b="0" i="0" dirty="0">
                <a:solidFill>
                  <a:srgbClr val="202124"/>
                </a:solidFill>
                <a:effectLst/>
                <a:latin typeface="arial" panose="020B0604020202020204" pitchFamily="34" charset="0"/>
              </a:rPr>
              <a:t> marketing . </a:t>
            </a:r>
          </a:p>
          <a:p>
            <a:pPr algn="l"/>
            <a:endParaRPr lang="en-US" b="0" i="0" dirty="0">
              <a:solidFill>
                <a:srgbClr val="202124"/>
              </a:solidFill>
              <a:effectLst/>
              <a:latin typeface="arial" panose="020B0604020202020204" pitchFamily="34" charset="0"/>
            </a:endParaRPr>
          </a:p>
          <a:p>
            <a:pPr marL="285750" indent="-285750" algn="l">
              <a:buFont typeface="Wingdings" panose="05000000000000000000" pitchFamily="2" charset="2"/>
              <a:buChar char="v"/>
            </a:pPr>
            <a:r>
              <a:rPr lang="en-US" b="0" i="0" dirty="0">
                <a:solidFill>
                  <a:srgbClr val="202124"/>
                </a:solidFill>
                <a:effectLst/>
                <a:latin typeface="arial" panose="020B0604020202020204" pitchFamily="34" charset="0"/>
              </a:rPr>
              <a:t>8) It's time for electronic signature software .</a:t>
            </a:r>
          </a:p>
          <a:p>
            <a:endParaRPr lang="en-IN" dirty="0"/>
          </a:p>
        </p:txBody>
      </p:sp>
      <p:pic>
        <p:nvPicPr>
          <p:cNvPr id="7" name="Picture 6">
            <a:extLst>
              <a:ext uri="{FF2B5EF4-FFF2-40B4-BE49-F238E27FC236}">
                <a16:creationId xmlns:a16="http://schemas.microsoft.com/office/drawing/2014/main" id="{9602A593-297E-43FE-8EC7-9617A6D1E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712" y="1231403"/>
            <a:ext cx="3668648" cy="1381125"/>
          </a:xfrm>
          <a:prstGeom prst="rect">
            <a:avLst/>
          </a:prstGeom>
        </p:spPr>
      </p:pic>
      <p:pic>
        <p:nvPicPr>
          <p:cNvPr id="9" name="Picture 8">
            <a:extLst>
              <a:ext uri="{FF2B5EF4-FFF2-40B4-BE49-F238E27FC236}">
                <a16:creationId xmlns:a16="http://schemas.microsoft.com/office/drawing/2014/main" id="{63A2F627-8FC5-4DDE-86D0-947D1443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392" y="2839799"/>
            <a:ext cx="3668648" cy="1704975"/>
          </a:xfrm>
          <a:prstGeom prst="rect">
            <a:avLst/>
          </a:prstGeom>
        </p:spPr>
      </p:pic>
      <p:pic>
        <p:nvPicPr>
          <p:cNvPr id="11" name="Picture 10">
            <a:extLst>
              <a:ext uri="{FF2B5EF4-FFF2-40B4-BE49-F238E27FC236}">
                <a16:creationId xmlns:a16="http://schemas.microsoft.com/office/drawing/2014/main" id="{C79BEBB8-43E5-4FC2-ADFB-84C2B61EC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278" y="4894879"/>
            <a:ext cx="3806116" cy="1534319"/>
          </a:xfrm>
          <a:prstGeom prst="rect">
            <a:avLst/>
          </a:prstGeom>
        </p:spPr>
      </p:pic>
    </p:spTree>
    <p:extLst>
      <p:ext uri="{BB962C8B-B14F-4D97-AF65-F5344CB8AC3E}">
        <p14:creationId xmlns:p14="http://schemas.microsoft.com/office/powerpoint/2010/main" val="171162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3950" y="4019550"/>
            <a:ext cx="190500" cy="190500"/>
          </a:xfrm>
          <a:prstGeom prst="rect">
            <a:avLst/>
          </a:prstGeom>
        </p:spPr>
      </p:pic>
      <p:grpSp>
        <p:nvGrpSpPr>
          <p:cNvPr id="3" name="object 3"/>
          <p:cNvGrpSpPr/>
          <p:nvPr/>
        </p:nvGrpSpPr>
        <p:grpSpPr>
          <a:xfrm>
            <a:off x="866775" y="0"/>
            <a:ext cx="1412240" cy="2705100"/>
            <a:chOff x="866775" y="0"/>
            <a:chExt cx="1412240" cy="2705100"/>
          </a:xfrm>
        </p:grpSpPr>
        <p:pic>
          <p:nvPicPr>
            <p:cNvPr id="4" name="object 4"/>
            <p:cNvPicPr/>
            <p:nvPr/>
          </p:nvPicPr>
          <p:blipFill>
            <a:blip r:embed="rId3" cstate="print"/>
            <a:stretch>
              <a:fillRect/>
            </a:stretch>
          </p:blipFill>
          <p:spPr>
            <a:xfrm>
              <a:off x="942975" y="0"/>
              <a:ext cx="1335881" cy="2705100"/>
            </a:xfrm>
            <a:prstGeom prst="rect">
              <a:avLst/>
            </a:prstGeom>
          </p:spPr>
        </p:pic>
        <p:pic>
          <p:nvPicPr>
            <p:cNvPr id="5" name="object 5"/>
            <p:cNvPicPr/>
            <p:nvPr/>
          </p:nvPicPr>
          <p:blipFill>
            <a:blip r:embed="rId4" cstate="print"/>
            <a:stretch>
              <a:fillRect/>
            </a:stretch>
          </p:blipFill>
          <p:spPr>
            <a:xfrm>
              <a:off x="866775" y="9525"/>
              <a:ext cx="238125" cy="1085850"/>
            </a:xfrm>
            <a:prstGeom prst="rect">
              <a:avLst/>
            </a:prstGeom>
          </p:spPr>
        </p:pic>
      </p:grpSp>
      <p:pic>
        <p:nvPicPr>
          <p:cNvPr id="6" name="object 6"/>
          <p:cNvPicPr/>
          <p:nvPr/>
        </p:nvPicPr>
        <p:blipFill>
          <a:blip r:embed="rId5" cstate="print"/>
          <a:stretch>
            <a:fillRect/>
          </a:stretch>
        </p:blipFill>
        <p:spPr>
          <a:xfrm>
            <a:off x="0" y="9525"/>
            <a:ext cx="523875" cy="4667250"/>
          </a:xfrm>
          <a:prstGeom prst="rect">
            <a:avLst/>
          </a:prstGeom>
        </p:spPr>
      </p:pic>
      <p:pic>
        <p:nvPicPr>
          <p:cNvPr id="7" name="object 7"/>
          <p:cNvPicPr/>
          <p:nvPr/>
        </p:nvPicPr>
        <p:blipFill>
          <a:blip r:embed="rId6" cstate="print"/>
          <a:stretch>
            <a:fillRect/>
          </a:stretch>
        </p:blipFill>
        <p:spPr>
          <a:xfrm>
            <a:off x="561975" y="5476875"/>
            <a:ext cx="514350" cy="1381125"/>
          </a:xfrm>
          <a:prstGeom prst="rect">
            <a:avLst/>
          </a:prstGeom>
        </p:spPr>
      </p:pic>
      <p:pic>
        <p:nvPicPr>
          <p:cNvPr id="8" name="object 8"/>
          <p:cNvPicPr/>
          <p:nvPr/>
        </p:nvPicPr>
        <p:blipFill>
          <a:blip r:embed="rId7" cstate="print"/>
          <a:stretch>
            <a:fillRect/>
          </a:stretch>
        </p:blipFill>
        <p:spPr>
          <a:xfrm>
            <a:off x="695325" y="9525"/>
            <a:ext cx="390525" cy="1733550"/>
          </a:xfrm>
          <a:prstGeom prst="rect">
            <a:avLst/>
          </a:prstGeom>
        </p:spPr>
      </p:pic>
      <p:pic>
        <p:nvPicPr>
          <p:cNvPr id="9" name="object 9"/>
          <p:cNvPicPr/>
          <p:nvPr/>
        </p:nvPicPr>
        <p:blipFill>
          <a:blip r:embed="rId8" cstate="print"/>
          <a:stretch>
            <a:fillRect/>
          </a:stretch>
        </p:blipFill>
        <p:spPr>
          <a:xfrm>
            <a:off x="0" y="4886325"/>
            <a:ext cx="447675" cy="1952625"/>
          </a:xfrm>
          <a:prstGeom prst="rect">
            <a:avLst/>
          </a:prstGeom>
        </p:spPr>
      </p:pic>
      <p:pic>
        <p:nvPicPr>
          <p:cNvPr id="10" name="object 10"/>
          <p:cNvPicPr/>
          <p:nvPr/>
        </p:nvPicPr>
        <p:blipFill>
          <a:blip r:embed="rId9" cstate="print"/>
          <a:stretch>
            <a:fillRect/>
          </a:stretch>
        </p:blipFill>
        <p:spPr>
          <a:xfrm>
            <a:off x="600075" y="9525"/>
            <a:ext cx="809625" cy="4019550"/>
          </a:xfrm>
          <a:prstGeom prst="rect">
            <a:avLst/>
          </a:prstGeom>
        </p:spPr>
      </p:pic>
      <p:grpSp>
        <p:nvGrpSpPr>
          <p:cNvPr id="11" name="object 11"/>
          <p:cNvGrpSpPr/>
          <p:nvPr/>
        </p:nvGrpSpPr>
        <p:grpSpPr>
          <a:xfrm>
            <a:off x="504825" y="9525"/>
            <a:ext cx="10334625" cy="6848475"/>
            <a:chOff x="504825" y="9525"/>
            <a:chExt cx="10334625" cy="6848475"/>
          </a:xfrm>
        </p:grpSpPr>
        <p:pic>
          <p:nvPicPr>
            <p:cNvPr id="12" name="object 12"/>
            <p:cNvPicPr/>
            <p:nvPr/>
          </p:nvPicPr>
          <p:blipFill>
            <a:blip r:embed="rId10" cstate="print"/>
            <a:stretch>
              <a:fillRect/>
            </a:stretch>
          </p:blipFill>
          <p:spPr>
            <a:xfrm>
              <a:off x="1323975" y="4867275"/>
              <a:ext cx="974152" cy="1990725"/>
            </a:xfrm>
            <a:prstGeom prst="rect">
              <a:avLst/>
            </a:prstGeom>
          </p:spPr>
        </p:pic>
        <p:pic>
          <p:nvPicPr>
            <p:cNvPr id="13" name="object 13"/>
            <p:cNvPicPr/>
            <p:nvPr/>
          </p:nvPicPr>
          <p:blipFill>
            <a:blip r:embed="rId11" cstate="print"/>
            <a:stretch>
              <a:fillRect/>
            </a:stretch>
          </p:blipFill>
          <p:spPr>
            <a:xfrm>
              <a:off x="504825" y="9525"/>
              <a:ext cx="838200" cy="6838950"/>
            </a:xfrm>
            <a:prstGeom prst="rect">
              <a:avLst/>
            </a:prstGeom>
          </p:spPr>
        </p:pic>
        <p:pic>
          <p:nvPicPr>
            <p:cNvPr id="14" name="object 14"/>
            <p:cNvPicPr/>
            <p:nvPr/>
          </p:nvPicPr>
          <p:blipFill>
            <a:blip r:embed="rId12" cstate="print"/>
            <a:stretch>
              <a:fillRect/>
            </a:stretch>
          </p:blipFill>
          <p:spPr>
            <a:xfrm>
              <a:off x="1847850" y="2590800"/>
              <a:ext cx="8991600" cy="3276600"/>
            </a:xfrm>
            <a:prstGeom prst="rect">
              <a:avLst/>
            </a:prstGeom>
          </p:spPr>
        </p:pic>
      </p:grpSp>
      <p:sp>
        <p:nvSpPr>
          <p:cNvPr id="15" name="object 15"/>
          <p:cNvSpPr txBox="1">
            <a:spLocks noGrp="1"/>
          </p:cNvSpPr>
          <p:nvPr>
            <p:ph type="title"/>
          </p:nvPr>
        </p:nvSpPr>
        <p:spPr>
          <a:prstGeom prst="rect">
            <a:avLst/>
          </a:prstGeom>
        </p:spPr>
        <p:txBody>
          <a:bodyPr vert="horz" wrap="square" lIns="0" tIns="13335" rIns="0" bIns="0" rtlCol="0">
            <a:spAutoFit/>
          </a:bodyPr>
          <a:lstStyle/>
          <a:p>
            <a:pPr marL="259079">
              <a:lnSpc>
                <a:spcPct val="100000"/>
              </a:lnSpc>
              <a:spcBef>
                <a:spcPts val="105"/>
              </a:spcBef>
            </a:pPr>
            <a:r>
              <a:rPr dirty="0"/>
              <a:t>GOING</a:t>
            </a:r>
            <a:r>
              <a:rPr spc="-65" dirty="0"/>
              <a:t> </a:t>
            </a:r>
            <a:r>
              <a:rPr spc="-40" dirty="0"/>
              <a:t>PAPERLESS</a:t>
            </a:r>
          </a:p>
        </p:txBody>
      </p:sp>
    </p:spTree>
    <p:extLst>
      <p:ext uri="{BB962C8B-B14F-4D97-AF65-F5344CB8AC3E}">
        <p14:creationId xmlns:p14="http://schemas.microsoft.com/office/powerpoint/2010/main" val="332904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6976109" cy="575310"/>
          </a:xfrm>
          <a:prstGeom prst="rect">
            <a:avLst/>
          </a:prstGeom>
        </p:spPr>
        <p:txBody>
          <a:bodyPr vert="horz" wrap="square" lIns="0" tIns="13335" rIns="0" bIns="0" rtlCol="0">
            <a:spAutoFit/>
          </a:bodyPr>
          <a:lstStyle/>
          <a:p>
            <a:pPr marL="12700">
              <a:lnSpc>
                <a:spcPct val="100000"/>
              </a:lnSpc>
              <a:spcBef>
                <a:spcPts val="105"/>
              </a:spcBef>
            </a:pPr>
            <a:r>
              <a:rPr sz="3600" b="0" spc="-45" dirty="0">
                <a:latin typeface="Tw Cen MT"/>
                <a:cs typeface="Tw Cen MT"/>
              </a:rPr>
              <a:t>ADVANTAGES</a:t>
            </a:r>
            <a:r>
              <a:rPr sz="3600" b="0" spc="-110" dirty="0">
                <a:latin typeface="Tw Cen MT"/>
                <a:cs typeface="Tw Cen MT"/>
              </a:rPr>
              <a:t> </a:t>
            </a:r>
            <a:r>
              <a:rPr sz="3600" b="0" dirty="0">
                <a:latin typeface="Tw Cen MT"/>
                <a:cs typeface="Tw Cen MT"/>
              </a:rPr>
              <a:t>OF</a:t>
            </a:r>
            <a:r>
              <a:rPr sz="3600" b="0" spc="35" dirty="0">
                <a:latin typeface="Tw Cen MT"/>
                <a:cs typeface="Tw Cen MT"/>
              </a:rPr>
              <a:t> </a:t>
            </a:r>
            <a:r>
              <a:rPr sz="3600" b="0" spc="5" dirty="0">
                <a:latin typeface="Tw Cen MT"/>
                <a:cs typeface="Tw Cen MT"/>
              </a:rPr>
              <a:t>GOING</a:t>
            </a:r>
            <a:r>
              <a:rPr sz="3600" b="0" spc="-110" dirty="0">
                <a:latin typeface="Tw Cen MT"/>
                <a:cs typeface="Tw Cen MT"/>
              </a:rPr>
              <a:t> </a:t>
            </a:r>
            <a:r>
              <a:rPr sz="3600" b="0" spc="-40" dirty="0">
                <a:latin typeface="Tw Cen MT"/>
                <a:cs typeface="Tw Cen MT"/>
              </a:rPr>
              <a:t>PAPERLESS</a:t>
            </a:r>
            <a:endParaRPr sz="3600">
              <a:latin typeface="Tw Cen MT"/>
              <a:cs typeface="Tw Cen MT"/>
            </a:endParaRPr>
          </a:p>
        </p:txBody>
      </p:sp>
      <p:sp>
        <p:nvSpPr>
          <p:cNvPr id="3" name="object 3"/>
          <p:cNvSpPr txBox="1"/>
          <p:nvPr/>
        </p:nvSpPr>
        <p:spPr>
          <a:xfrm>
            <a:off x="1221105" y="2250848"/>
            <a:ext cx="9709785" cy="3494404"/>
          </a:xfrm>
          <a:prstGeom prst="rect">
            <a:avLst/>
          </a:prstGeom>
        </p:spPr>
        <p:txBody>
          <a:bodyPr vert="horz" wrap="square" lIns="0" tIns="47625" rIns="0" bIns="0" rtlCol="0">
            <a:spAutoFit/>
          </a:bodyPr>
          <a:lstStyle/>
          <a:p>
            <a:pPr marL="241300" indent="-229235">
              <a:lnSpc>
                <a:spcPct val="100000"/>
              </a:lnSpc>
              <a:spcBef>
                <a:spcPts val="375"/>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time.</a:t>
            </a:r>
            <a:r>
              <a:rPr sz="2400" spc="-6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Times</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spent</a:t>
            </a:r>
            <a:r>
              <a:rPr sz="2400" spc="-4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filing,</a:t>
            </a:r>
            <a:r>
              <a:rPr sz="2400" spc="-6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organizing</a:t>
            </a:r>
            <a:r>
              <a:rPr sz="2400" spc="-4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And</a:t>
            </a:r>
            <a:r>
              <a:rPr sz="2400" spc="3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searching</a:t>
            </a:r>
            <a:r>
              <a:rPr sz="2400" spc="-40" dirty="0">
                <a:solidFill>
                  <a:schemeClr val="bg2">
                    <a:lumMod val="10000"/>
                  </a:schemeClr>
                </a:solidFill>
                <a:latin typeface="Tw Cen MT"/>
                <a:cs typeface="Tw Cen MT"/>
              </a:rPr>
              <a:t> </a:t>
            </a:r>
            <a:r>
              <a:rPr sz="2400" spc="-20" dirty="0">
                <a:solidFill>
                  <a:schemeClr val="bg2">
                    <a:lumMod val="10000"/>
                  </a:schemeClr>
                </a:solidFill>
                <a:latin typeface="Tw Cen MT"/>
                <a:cs typeface="Tw Cen MT"/>
              </a:rPr>
              <a:t>for</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other</a:t>
            </a:r>
            <a:r>
              <a:rPr sz="2400" spc="-4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documents</a:t>
            </a:r>
            <a:r>
              <a:rPr sz="2400" spc="-4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is</a:t>
            </a:r>
            <a:endParaRPr sz="2400" dirty="0">
              <a:solidFill>
                <a:schemeClr val="bg2">
                  <a:lumMod val="10000"/>
                </a:schemeClr>
              </a:solidFill>
              <a:latin typeface="Tw Cen MT"/>
              <a:cs typeface="Tw Cen MT"/>
            </a:endParaRPr>
          </a:p>
          <a:p>
            <a:pPr marL="241300">
              <a:lnSpc>
                <a:spcPct val="100000"/>
              </a:lnSpc>
              <a:spcBef>
                <a:spcPts val="275"/>
              </a:spcBef>
            </a:pPr>
            <a:r>
              <a:rPr sz="2400" spc="-5" dirty="0">
                <a:solidFill>
                  <a:schemeClr val="bg2">
                    <a:lumMod val="10000"/>
                  </a:schemeClr>
                </a:solidFill>
                <a:latin typeface="Tw Cen MT"/>
                <a:cs typeface="Tw Cen MT"/>
              </a:rPr>
              <a:t>time</a:t>
            </a:r>
            <a:r>
              <a:rPr sz="2400" spc="5" dirty="0">
                <a:solidFill>
                  <a:schemeClr val="bg2">
                    <a:lumMod val="10000"/>
                  </a:schemeClr>
                </a:solidFill>
                <a:latin typeface="Tw Cen MT"/>
                <a:cs typeface="Tw Cen MT"/>
              </a:rPr>
              <a:t> that</a:t>
            </a:r>
            <a:r>
              <a:rPr sz="2400" spc="-3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could</a:t>
            </a:r>
            <a:r>
              <a:rPr sz="2400" spc="-40"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be</a:t>
            </a:r>
            <a:r>
              <a:rPr sz="2400" spc="5" dirty="0">
                <a:solidFill>
                  <a:schemeClr val="bg2">
                    <a:lumMod val="10000"/>
                  </a:schemeClr>
                </a:solidFill>
                <a:latin typeface="Tw Cen MT"/>
                <a:cs typeface="Tw Cen MT"/>
              </a:rPr>
              <a:t> spent</a:t>
            </a:r>
            <a:r>
              <a:rPr sz="2400" spc="-40" dirty="0">
                <a:solidFill>
                  <a:schemeClr val="bg2">
                    <a:lumMod val="10000"/>
                  </a:schemeClr>
                </a:solidFill>
                <a:latin typeface="Tw Cen MT"/>
                <a:cs typeface="Tw Cen MT"/>
              </a:rPr>
              <a:t> </a:t>
            </a:r>
            <a:r>
              <a:rPr sz="2400" dirty="0">
                <a:solidFill>
                  <a:schemeClr val="bg2">
                    <a:lumMod val="10000"/>
                  </a:schemeClr>
                </a:solidFill>
                <a:latin typeface="Tw Cen MT"/>
                <a:cs typeface="Tw Cen MT"/>
              </a:rPr>
              <a:t>on</a:t>
            </a:r>
            <a:r>
              <a:rPr sz="2400" spc="1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more</a:t>
            </a:r>
            <a:r>
              <a:rPr sz="2400" spc="-60" dirty="0">
                <a:solidFill>
                  <a:schemeClr val="bg2">
                    <a:lumMod val="10000"/>
                  </a:schemeClr>
                </a:solidFill>
                <a:latin typeface="Tw Cen MT"/>
                <a:cs typeface="Tw Cen MT"/>
              </a:rPr>
              <a:t> </a:t>
            </a:r>
            <a:r>
              <a:rPr sz="2400" spc="-15" dirty="0">
                <a:solidFill>
                  <a:schemeClr val="bg2">
                    <a:lumMod val="10000"/>
                  </a:schemeClr>
                </a:solidFill>
                <a:latin typeface="Tw Cen MT"/>
                <a:cs typeface="Tw Cen MT"/>
              </a:rPr>
              <a:t>productive</a:t>
            </a:r>
            <a:r>
              <a:rPr sz="2400" spc="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task.</a:t>
            </a:r>
            <a:endParaRPr sz="2400" dirty="0">
              <a:solidFill>
                <a:schemeClr val="bg2">
                  <a:lumMod val="10000"/>
                </a:schemeClr>
              </a:solidFill>
              <a:latin typeface="Tw Cen MT"/>
              <a:cs typeface="Tw Cen MT"/>
            </a:endParaRPr>
          </a:p>
          <a:p>
            <a:pPr marL="241300" indent="-229235">
              <a:lnSpc>
                <a:spcPct val="100000"/>
              </a:lnSpc>
              <a:spcBef>
                <a:spcPts val="1250"/>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1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space.</a:t>
            </a:r>
            <a:endParaRPr sz="2400" dirty="0">
              <a:solidFill>
                <a:schemeClr val="bg2">
                  <a:lumMod val="10000"/>
                </a:schemeClr>
              </a:solidFill>
              <a:latin typeface="Tw Cen MT"/>
              <a:cs typeface="Tw Cen MT"/>
            </a:endParaRPr>
          </a:p>
          <a:p>
            <a:pPr marL="241300" indent="-229235">
              <a:lnSpc>
                <a:spcPct val="100000"/>
              </a:lnSpc>
              <a:spcBef>
                <a:spcPts val="1325"/>
              </a:spcBef>
              <a:buSzPct val="125000"/>
              <a:buFont typeface="Arial"/>
              <a:buChar char="•"/>
              <a:tabLst>
                <a:tab pos="241935" algn="l"/>
              </a:tabLst>
            </a:pPr>
            <a:r>
              <a:rPr sz="2400" spc="-15" dirty="0">
                <a:solidFill>
                  <a:schemeClr val="bg2">
                    <a:lumMod val="10000"/>
                  </a:schemeClr>
                </a:solidFill>
                <a:latin typeface="Tw Cen MT"/>
                <a:cs typeface="Tw Cen MT"/>
              </a:rPr>
              <a:t>Saves</a:t>
            </a:r>
            <a:r>
              <a:rPr sz="2400" spc="-5" dirty="0">
                <a:solidFill>
                  <a:schemeClr val="bg2">
                    <a:lumMod val="10000"/>
                  </a:schemeClr>
                </a:solidFill>
                <a:latin typeface="Tw Cen MT"/>
                <a:cs typeface="Tw Cen MT"/>
              </a:rPr>
              <a:t> </a:t>
            </a:r>
            <a:r>
              <a:rPr sz="2400" spc="-45" dirty="0">
                <a:solidFill>
                  <a:schemeClr val="bg2">
                    <a:lumMod val="10000"/>
                  </a:schemeClr>
                </a:solidFill>
                <a:latin typeface="Tw Cen MT"/>
                <a:cs typeface="Tw Cen MT"/>
              </a:rPr>
              <a:t>money.</a:t>
            </a:r>
            <a:endParaRPr sz="2400" dirty="0">
              <a:solidFill>
                <a:schemeClr val="bg2">
                  <a:lumMod val="10000"/>
                </a:schemeClr>
              </a:solidFill>
              <a:latin typeface="Tw Cen MT"/>
              <a:cs typeface="Tw Cen MT"/>
            </a:endParaRPr>
          </a:p>
          <a:p>
            <a:pPr marL="241300" indent="-229235">
              <a:lnSpc>
                <a:spcPct val="100000"/>
              </a:lnSpc>
              <a:spcBef>
                <a:spcPts val="1330"/>
              </a:spcBef>
              <a:buSzPct val="125000"/>
              <a:buFont typeface="Arial"/>
              <a:buChar char="•"/>
              <a:tabLst>
                <a:tab pos="241935" algn="l"/>
              </a:tabLst>
            </a:pPr>
            <a:r>
              <a:rPr sz="2400" dirty="0">
                <a:solidFill>
                  <a:schemeClr val="bg2">
                    <a:lumMod val="10000"/>
                  </a:schemeClr>
                </a:solidFill>
                <a:latin typeface="Tw Cen MT"/>
                <a:cs typeface="Tw Cen MT"/>
              </a:rPr>
              <a:t>E</a:t>
            </a:r>
            <a:r>
              <a:rPr sz="2400" spc="15" dirty="0">
                <a:solidFill>
                  <a:schemeClr val="bg2">
                    <a:lumMod val="10000"/>
                  </a:schemeClr>
                </a:solidFill>
                <a:latin typeface="Tw Cen MT"/>
                <a:cs typeface="Tw Cen MT"/>
              </a:rPr>
              <a:t>a</a:t>
            </a:r>
            <a:r>
              <a:rPr sz="2400" spc="20" dirty="0">
                <a:solidFill>
                  <a:schemeClr val="bg2">
                    <a:lumMod val="10000"/>
                  </a:schemeClr>
                </a:solidFill>
                <a:latin typeface="Tw Cen MT"/>
                <a:cs typeface="Tw Cen MT"/>
              </a:rPr>
              <a:t>s</a:t>
            </a:r>
            <a:r>
              <a:rPr sz="2400" dirty="0">
                <a:solidFill>
                  <a:schemeClr val="bg2">
                    <a:lumMod val="10000"/>
                  </a:schemeClr>
                </a:solidFill>
                <a:latin typeface="Tw Cen MT"/>
                <a:cs typeface="Tw Cen MT"/>
              </a:rPr>
              <a:t>es</a:t>
            </a:r>
            <a:r>
              <a:rPr sz="2400" spc="-40" dirty="0">
                <a:solidFill>
                  <a:schemeClr val="bg2">
                    <a:lumMod val="10000"/>
                  </a:schemeClr>
                </a:solidFill>
                <a:latin typeface="Tw Cen MT"/>
                <a:cs typeface="Tw Cen MT"/>
              </a:rPr>
              <a:t> </a:t>
            </a:r>
            <a:r>
              <a:rPr sz="2400" spc="20" dirty="0">
                <a:solidFill>
                  <a:schemeClr val="bg2">
                    <a:lumMod val="10000"/>
                  </a:schemeClr>
                </a:solidFill>
                <a:latin typeface="Tw Cen MT"/>
                <a:cs typeface="Tw Cen MT"/>
              </a:rPr>
              <a:t>tra</a:t>
            </a:r>
            <a:r>
              <a:rPr sz="2400" dirty="0">
                <a:solidFill>
                  <a:schemeClr val="bg2">
                    <a:lumMod val="10000"/>
                  </a:schemeClr>
                </a:solidFill>
                <a:latin typeface="Tw Cen MT"/>
                <a:cs typeface="Tw Cen MT"/>
              </a:rPr>
              <a:t>n</a:t>
            </a:r>
            <a:r>
              <a:rPr sz="2400" spc="15" dirty="0">
                <a:solidFill>
                  <a:schemeClr val="bg2">
                    <a:lumMod val="10000"/>
                  </a:schemeClr>
                </a:solidFill>
                <a:latin typeface="Tw Cen MT"/>
                <a:cs typeface="Tw Cen MT"/>
              </a:rPr>
              <a:t>s</a:t>
            </a:r>
            <a:r>
              <a:rPr sz="2400" spc="20" dirty="0">
                <a:solidFill>
                  <a:schemeClr val="bg2">
                    <a:lumMod val="10000"/>
                  </a:schemeClr>
                </a:solidFill>
                <a:latin typeface="Tw Cen MT"/>
                <a:cs typeface="Tw Cen MT"/>
              </a:rPr>
              <a:t>f</a:t>
            </a:r>
            <a:r>
              <a:rPr sz="2400" dirty="0">
                <a:solidFill>
                  <a:schemeClr val="bg2">
                    <a:lumMod val="10000"/>
                  </a:schemeClr>
                </a:solidFill>
                <a:latin typeface="Tw Cen MT"/>
                <a:cs typeface="Tw Cen MT"/>
              </a:rPr>
              <a:t>er</a:t>
            </a:r>
            <a:r>
              <a:rPr sz="2400" spc="-195" dirty="0">
                <a:solidFill>
                  <a:schemeClr val="bg2">
                    <a:lumMod val="10000"/>
                  </a:schemeClr>
                </a:solidFill>
                <a:latin typeface="Tw Cen MT"/>
                <a:cs typeface="Tw Cen MT"/>
              </a:rPr>
              <a:t> </a:t>
            </a:r>
            <a:r>
              <a:rPr sz="2400" dirty="0">
                <a:solidFill>
                  <a:schemeClr val="bg2">
                    <a:lumMod val="10000"/>
                  </a:schemeClr>
                </a:solidFill>
                <a:latin typeface="Tw Cen MT"/>
                <a:cs typeface="Tw Cen MT"/>
              </a:rPr>
              <a:t>of</a:t>
            </a:r>
            <a:r>
              <a:rPr sz="2400" spc="105"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in</a:t>
            </a:r>
            <a:r>
              <a:rPr sz="2400" spc="-55" dirty="0">
                <a:solidFill>
                  <a:schemeClr val="bg2">
                    <a:lumMod val="10000"/>
                  </a:schemeClr>
                </a:solidFill>
                <a:latin typeface="Tw Cen MT"/>
                <a:cs typeface="Tw Cen MT"/>
              </a:rPr>
              <a:t>f</a:t>
            </a:r>
            <a:r>
              <a:rPr sz="2400" dirty="0">
                <a:solidFill>
                  <a:schemeClr val="bg2">
                    <a:lumMod val="10000"/>
                  </a:schemeClr>
                </a:solidFill>
                <a:latin typeface="Tw Cen MT"/>
                <a:cs typeface="Tw Cen MT"/>
              </a:rPr>
              <a:t>o</a:t>
            </a:r>
            <a:r>
              <a:rPr sz="2400" spc="95" dirty="0">
                <a:solidFill>
                  <a:schemeClr val="bg2">
                    <a:lumMod val="10000"/>
                  </a:schemeClr>
                </a:solidFill>
                <a:latin typeface="Tw Cen MT"/>
                <a:cs typeface="Tw Cen MT"/>
              </a:rPr>
              <a:t>r</a:t>
            </a:r>
            <a:r>
              <a:rPr sz="2400" spc="-30" dirty="0">
                <a:solidFill>
                  <a:schemeClr val="bg2">
                    <a:lumMod val="10000"/>
                  </a:schemeClr>
                </a:solidFill>
                <a:latin typeface="Tw Cen MT"/>
                <a:cs typeface="Tw Cen MT"/>
              </a:rPr>
              <a:t>m</a:t>
            </a:r>
            <a:r>
              <a:rPr sz="2400" spc="20" dirty="0">
                <a:solidFill>
                  <a:schemeClr val="bg2">
                    <a:lumMod val="10000"/>
                  </a:schemeClr>
                </a:solidFill>
                <a:latin typeface="Tw Cen MT"/>
                <a:cs typeface="Tw Cen MT"/>
              </a:rPr>
              <a:t>at</a:t>
            </a:r>
            <a:r>
              <a:rPr sz="2400" spc="-5" dirty="0">
                <a:solidFill>
                  <a:schemeClr val="bg2">
                    <a:lumMod val="10000"/>
                  </a:schemeClr>
                </a:solidFill>
                <a:latin typeface="Tw Cen MT"/>
                <a:cs typeface="Tw Cen MT"/>
              </a:rPr>
              <a:t>ion.</a:t>
            </a:r>
            <a:endParaRPr sz="2400" dirty="0">
              <a:solidFill>
                <a:schemeClr val="bg2">
                  <a:lumMod val="10000"/>
                </a:schemeClr>
              </a:solidFill>
              <a:latin typeface="Tw Cen MT"/>
              <a:cs typeface="Tw Cen MT"/>
            </a:endParaRPr>
          </a:p>
          <a:p>
            <a:pPr marL="241300" indent="-229235">
              <a:lnSpc>
                <a:spcPct val="100000"/>
              </a:lnSpc>
              <a:spcBef>
                <a:spcPts val="1250"/>
              </a:spcBef>
              <a:buSzPct val="125000"/>
              <a:buFont typeface="Arial"/>
              <a:buChar char="•"/>
              <a:tabLst>
                <a:tab pos="241935" algn="l"/>
              </a:tabLst>
            </a:pPr>
            <a:r>
              <a:rPr sz="2400" spc="-10" dirty="0">
                <a:solidFill>
                  <a:schemeClr val="bg2">
                    <a:lumMod val="10000"/>
                  </a:schemeClr>
                </a:solidFill>
                <a:latin typeface="Tw Cen MT"/>
                <a:cs typeface="Tw Cen MT"/>
              </a:rPr>
              <a:t>Promotes</a:t>
            </a:r>
            <a:r>
              <a:rPr sz="2400" spc="20" dirty="0">
                <a:solidFill>
                  <a:schemeClr val="bg2">
                    <a:lumMod val="10000"/>
                  </a:schemeClr>
                </a:solidFill>
                <a:latin typeface="Tw Cen MT"/>
                <a:cs typeface="Tw Cen MT"/>
              </a:rPr>
              <a:t> </a:t>
            </a:r>
            <a:r>
              <a:rPr sz="2400" spc="5" dirty="0">
                <a:solidFill>
                  <a:schemeClr val="bg2">
                    <a:lumMod val="10000"/>
                  </a:schemeClr>
                </a:solidFill>
                <a:latin typeface="Tw Cen MT"/>
                <a:cs typeface="Tw Cen MT"/>
              </a:rPr>
              <a:t>the</a:t>
            </a:r>
            <a:r>
              <a:rPr sz="2400" spc="-75" dirty="0">
                <a:solidFill>
                  <a:schemeClr val="bg2">
                    <a:lumMod val="10000"/>
                  </a:schemeClr>
                </a:solidFill>
                <a:latin typeface="Tw Cen MT"/>
                <a:cs typeface="Tw Cen MT"/>
              </a:rPr>
              <a:t> </a:t>
            </a:r>
            <a:r>
              <a:rPr sz="2400" spc="-10" dirty="0">
                <a:solidFill>
                  <a:schemeClr val="bg2">
                    <a:lumMod val="10000"/>
                  </a:schemeClr>
                </a:solidFill>
                <a:latin typeface="Tw Cen MT"/>
                <a:cs typeface="Tw Cen MT"/>
              </a:rPr>
              <a:t>environment.</a:t>
            </a:r>
            <a:endParaRPr sz="2400" dirty="0">
              <a:solidFill>
                <a:schemeClr val="bg2">
                  <a:lumMod val="10000"/>
                </a:schemeClr>
              </a:solidFill>
              <a:latin typeface="Tw Cen MT"/>
              <a:cs typeface="Tw Cen MT"/>
            </a:endParaRPr>
          </a:p>
          <a:p>
            <a:pPr marL="241300" indent="-229235">
              <a:lnSpc>
                <a:spcPct val="100000"/>
              </a:lnSpc>
              <a:spcBef>
                <a:spcPts val="1325"/>
              </a:spcBef>
              <a:buSzPct val="125000"/>
              <a:buFont typeface="Arial"/>
              <a:buChar char="•"/>
              <a:tabLst>
                <a:tab pos="241935" algn="l"/>
              </a:tabLst>
            </a:pPr>
            <a:r>
              <a:rPr sz="2400" dirty="0">
                <a:solidFill>
                  <a:schemeClr val="bg2">
                    <a:lumMod val="10000"/>
                  </a:schemeClr>
                </a:solidFill>
                <a:latin typeface="Tw Cen MT"/>
                <a:cs typeface="Tw Cen MT"/>
              </a:rPr>
              <a:t>Boost</a:t>
            </a:r>
            <a:r>
              <a:rPr sz="2400" spc="-75" dirty="0">
                <a:solidFill>
                  <a:schemeClr val="bg2">
                    <a:lumMod val="10000"/>
                  </a:schemeClr>
                </a:solidFill>
                <a:latin typeface="Tw Cen MT"/>
                <a:cs typeface="Tw Cen MT"/>
              </a:rPr>
              <a:t> </a:t>
            </a:r>
            <a:r>
              <a:rPr sz="2400" spc="-15" dirty="0">
                <a:solidFill>
                  <a:schemeClr val="bg2">
                    <a:lumMod val="10000"/>
                  </a:schemeClr>
                </a:solidFill>
                <a:latin typeface="Tw Cen MT"/>
                <a:cs typeface="Tw Cen MT"/>
              </a:rPr>
              <a:t>security.</a:t>
            </a:r>
            <a:endParaRPr sz="2400" dirty="0">
              <a:solidFill>
                <a:schemeClr val="bg2">
                  <a:lumMod val="10000"/>
                </a:schemeClr>
              </a:solidFill>
              <a:latin typeface="Tw Cen MT"/>
              <a:cs typeface="Tw Cen MT"/>
            </a:endParaRPr>
          </a:p>
        </p:txBody>
      </p:sp>
    </p:spTree>
    <p:extLst>
      <p:ext uri="{BB962C8B-B14F-4D97-AF65-F5344CB8AC3E}">
        <p14:creationId xmlns:p14="http://schemas.microsoft.com/office/powerpoint/2010/main" val="426863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7586345" cy="575310"/>
          </a:xfrm>
          <a:prstGeom prst="rect">
            <a:avLst/>
          </a:prstGeom>
        </p:spPr>
        <p:txBody>
          <a:bodyPr vert="horz" wrap="square" lIns="0" tIns="13335" rIns="0" bIns="0" rtlCol="0">
            <a:spAutoFit/>
          </a:bodyPr>
          <a:lstStyle/>
          <a:p>
            <a:pPr marL="12700">
              <a:lnSpc>
                <a:spcPct val="100000"/>
              </a:lnSpc>
              <a:spcBef>
                <a:spcPts val="105"/>
              </a:spcBef>
            </a:pPr>
            <a:r>
              <a:rPr sz="3600" b="0" spc="-35" dirty="0">
                <a:latin typeface="Tw Cen MT"/>
                <a:cs typeface="Tw Cen MT"/>
              </a:rPr>
              <a:t>DISADVANTAGES</a:t>
            </a:r>
            <a:r>
              <a:rPr sz="3600" b="0" spc="-100" dirty="0">
                <a:latin typeface="Tw Cen MT"/>
                <a:cs typeface="Tw Cen MT"/>
              </a:rPr>
              <a:t> </a:t>
            </a:r>
            <a:r>
              <a:rPr sz="3600" b="0" dirty="0">
                <a:latin typeface="Tw Cen MT"/>
                <a:cs typeface="Tw Cen MT"/>
              </a:rPr>
              <a:t>OF</a:t>
            </a:r>
            <a:r>
              <a:rPr sz="3600" b="0" spc="-15" dirty="0">
                <a:latin typeface="Tw Cen MT"/>
                <a:cs typeface="Tw Cen MT"/>
              </a:rPr>
              <a:t> </a:t>
            </a:r>
            <a:r>
              <a:rPr sz="3600" b="0" spc="5" dirty="0">
                <a:latin typeface="Tw Cen MT"/>
                <a:cs typeface="Tw Cen MT"/>
              </a:rPr>
              <a:t>GOING</a:t>
            </a:r>
            <a:r>
              <a:rPr sz="3600" b="0" spc="-20" dirty="0">
                <a:latin typeface="Tw Cen MT"/>
                <a:cs typeface="Tw Cen MT"/>
              </a:rPr>
              <a:t> </a:t>
            </a:r>
            <a:r>
              <a:rPr sz="3600" b="0" spc="-40" dirty="0">
                <a:latin typeface="Tw Cen MT"/>
                <a:cs typeface="Tw Cen MT"/>
              </a:rPr>
              <a:t>PAPERLESS</a:t>
            </a:r>
            <a:endParaRPr sz="3600">
              <a:latin typeface="Tw Cen MT"/>
              <a:cs typeface="Tw Cen MT"/>
            </a:endParaRPr>
          </a:p>
        </p:txBody>
      </p:sp>
      <p:sp>
        <p:nvSpPr>
          <p:cNvPr id="3" name="object 3"/>
          <p:cNvSpPr txBox="1"/>
          <p:nvPr/>
        </p:nvSpPr>
        <p:spPr>
          <a:xfrm>
            <a:off x="1221105" y="2241677"/>
            <a:ext cx="9469120" cy="2616200"/>
          </a:xfrm>
          <a:prstGeom prst="rect">
            <a:avLst/>
          </a:prstGeom>
        </p:spPr>
        <p:txBody>
          <a:bodyPr vert="horz" wrap="square" lIns="0" tIns="12065" rIns="0" bIns="0" rtlCol="0">
            <a:spAutoFit/>
          </a:bodyPr>
          <a:lstStyle/>
          <a:p>
            <a:pPr marL="241300" marR="5080" indent="-229235">
              <a:lnSpc>
                <a:spcPct val="120000"/>
              </a:lnSpc>
              <a:spcBef>
                <a:spcPts val="95"/>
              </a:spcBef>
              <a:buSzPct val="125000"/>
              <a:buFont typeface="Arial"/>
              <a:buChar char="•"/>
              <a:tabLst>
                <a:tab pos="241935" algn="l"/>
              </a:tabLst>
            </a:pPr>
            <a:r>
              <a:rPr sz="2400" dirty="0">
                <a:solidFill>
                  <a:schemeClr val="tx1">
                    <a:lumMod val="95000"/>
                    <a:lumOff val="5000"/>
                  </a:schemeClr>
                </a:solidFill>
                <a:latin typeface="Tw Cen MT"/>
                <a:cs typeface="Tw Cen MT"/>
              </a:rPr>
              <a:t>There</a:t>
            </a:r>
            <a:r>
              <a:rPr sz="2400" spc="-65"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are</a:t>
            </a:r>
            <a:r>
              <a:rPr sz="2400" spc="2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some</a:t>
            </a:r>
            <a:r>
              <a:rPr sz="2400" spc="-6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disadvantages</a:t>
            </a:r>
            <a:r>
              <a:rPr sz="2400" spc="-11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of</a:t>
            </a:r>
            <a:r>
              <a:rPr sz="2400" spc="12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going</a:t>
            </a:r>
            <a:r>
              <a:rPr sz="2400" spc="-3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paperless</a:t>
            </a:r>
            <a:r>
              <a:rPr sz="2400" spc="-19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Which</a:t>
            </a:r>
            <a:r>
              <a:rPr sz="2400" spc="9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still</a:t>
            </a:r>
            <a:r>
              <a:rPr sz="2400" spc="-60" dirty="0">
                <a:solidFill>
                  <a:schemeClr val="tx1">
                    <a:lumMod val="95000"/>
                    <a:lumOff val="5000"/>
                  </a:schemeClr>
                </a:solidFill>
                <a:latin typeface="Tw Cen MT"/>
                <a:cs typeface="Tw Cen MT"/>
              </a:rPr>
              <a:t> </a:t>
            </a:r>
            <a:r>
              <a:rPr sz="2400" spc="-25" dirty="0">
                <a:solidFill>
                  <a:schemeClr val="tx1">
                    <a:lumMod val="95000"/>
                    <a:lumOff val="5000"/>
                  </a:schemeClr>
                </a:solidFill>
                <a:latin typeface="Tw Cen MT"/>
                <a:cs typeface="Tw Cen MT"/>
              </a:rPr>
              <a:t>make</a:t>
            </a:r>
            <a:r>
              <a:rPr sz="2400" spc="1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business </a:t>
            </a:r>
            <a:r>
              <a:rPr sz="2400" spc="-64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cautious</a:t>
            </a:r>
            <a:r>
              <a:rPr sz="2400" spc="-5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including:</a:t>
            </a:r>
            <a:endParaRPr sz="2400" dirty="0">
              <a:solidFill>
                <a:schemeClr val="tx1">
                  <a:lumMod val="95000"/>
                  <a:lumOff val="5000"/>
                </a:schemeClr>
              </a:solidFill>
              <a:latin typeface="Tw Cen MT"/>
              <a:cs typeface="Tw Cen MT"/>
            </a:endParaRPr>
          </a:p>
          <a:p>
            <a:pPr marL="241300" indent="-229235">
              <a:lnSpc>
                <a:spcPct val="100000"/>
              </a:lnSpc>
              <a:spcBef>
                <a:spcPts val="1555"/>
              </a:spcBef>
              <a:buSzPct val="125000"/>
              <a:buFont typeface="Arial"/>
              <a:buChar char="•"/>
              <a:tabLst>
                <a:tab pos="241935" algn="l"/>
              </a:tabLst>
            </a:pPr>
            <a:r>
              <a:rPr sz="2400" dirty="0">
                <a:solidFill>
                  <a:schemeClr val="tx1">
                    <a:lumMod val="95000"/>
                    <a:lumOff val="5000"/>
                  </a:schemeClr>
                </a:solidFill>
                <a:latin typeface="Tw Cen MT"/>
                <a:cs typeface="Tw Cen MT"/>
              </a:rPr>
              <a:t>Security</a:t>
            </a:r>
            <a:r>
              <a:rPr sz="2400" spc="-8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risk</a:t>
            </a:r>
            <a:r>
              <a:rPr sz="2400" spc="-1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and</a:t>
            </a:r>
            <a:r>
              <a:rPr sz="2400" spc="-6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viruses.</a:t>
            </a:r>
            <a:endParaRPr sz="2400" dirty="0">
              <a:solidFill>
                <a:schemeClr val="tx1">
                  <a:lumMod val="95000"/>
                  <a:lumOff val="5000"/>
                </a:schemeClr>
              </a:solidFill>
              <a:latin typeface="Tw Cen MT"/>
              <a:cs typeface="Tw Cen MT"/>
            </a:endParaRPr>
          </a:p>
          <a:p>
            <a:pPr marL="241300" indent="-229235">
              <a:lnSpc>
                <a:spcPct val="100000"/>
              </a:lnSpc>
              <a:spcBef>
                <a:spcPts val="1550"/>
              </a:spcBef>
              <a:buSzPct val="125000"/>
              <a:buFont typeface="Arial"/>
              <a:buChar char="•"/>
              <a:tabLst>
                <a:tab pos="241935" algn="l"/>
              </a:tabLst>
            </a:pPr>
            <a:r>
              <a:rPr sz="2400" dirty="0">
                <a:solidFill>
                  <a:schemeClr val="tx1">
                    <a:lumMod val="95000"/>
                    <a:lumOff val="5000"/>
                  </a:schemeClr>
                </a:solidFill>
                <a:latin typeface="Tw Cen MT"/>
                <a:cs typeface="Tw Cen MT"/>
              </a:rPr>
              <a:t>Initial</a:t>
            </a:r>
            <a:r>
              <a:rPr sz="2400" spc="-10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cost.</a:t>
            </a:r>
          </a:p>
          <a:p>
            <a:pPr marL="241300" indent="-229235">
              <a:lnSpc>
                <a:spcPct val="100000"/>
              </a:lnSpc>
              <a:spcBef>
                <a:spcPts val="1625"/>
              </a:spcBef>
              <a:buSzPct val="125000"/>
              <a:buFont typeface="Arial"/>
              <a:buChar char="•"/>
              <a:tabLst>
                <a:tab pos="241935" algn="l"/>
              </a:tabLst>
            </a:pPr>
            <a:r>
              <a:rPr sz="2400" spc="-5" dirty="0">
                <a:solidFill>
                  <a:schemeClr val="tx1">
                    <a:lumMod val="95000"/>
                    <a:lumOff val="5000"/>
                  </a:schemeClr>
                </a:solidFill>
                <a:latin typeface="Tw Cen MT"/>
                <a:cs typeface="Tw Cen MT"/>
              </a:rPr>
              <a:t>Difficulties</a:t>
            </a:r>
            <a:r>
              <a:rPr sz="2400" spc="-4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digitializing</a:t>
            </a:r>
            <a:r>
              <a:rPr sz="2400" spc="-11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existing</a:t>
            </a:r>
            <a:r>
              <a:rPr sz="2400" spc="-4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Documents.</a:t>
            </a:r>
            <a:endParaRPr sz="2400" dirty="0">
              <a:solidFill>
                <a:schemeClr val="tx1">
                  <a:lumMod val="95000"/>
                  <a:lumOff val="5000"/>
                </a:schemeClr>
              </a:solidFill>
              <a:latin typeface="Tw Cen MT"/>
              <a:cs typeface="Tw Cen MT"/>
            </a:endParaRPr>
          </a:p>
        </p:txBody>
      </p:sp>
    </p:spTree>
    <p:extLst>
      <p:ext uri="{BB962C8B-B14F-4D97-AF65-F5344CB8AC3E}">
        <p14:creationId xmlns:p14="http://schemas.microsoft.com/office/powerpoint/2010/main" val="157642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105" y="1023238"/>
            <a:ext cx="3667125" cy="575310"/>
          </a:xfrm>
          <a:prstGeom prst="rect">
            <a:avLst/>
          </a:prstGeom>
        </p:spPr>
        <p:txBody>
          <a:bodyPr vert="horz" wrap="square" lIns="0" tIns="13335" rIns="0" bIns="0" rtlCol="0">
            <a:spAutoFit/>
          </a:bodyPr>
          <a:lstStyle/>
          <a:p>
            <a:pPr marL="12700">
              <a:lnSpc>
                <a:spcPct val="100000"/>
              </a:lnSpc>
              <a:spcBef>
                <a:spcPts val="105"/>
              </a:spcBef>
            </a:pPr>
            <a:r>
              <a:rPr sz="3600" b="0" spc="-20" dirty="0">
                <a:latin typeface="Tw Cen MT"/>
                <a:cs typeface="Tw Cen MT"/>
              </a:rPr>
              <a:t>STOP</a:t>
            </a:r>
            <a:r>
              <a:rPr sz="3600" b="0" spc="-50" dirty="0">
                <a:latin typeface="Tw Cen MT"/>
                <a:cs typeface="Tw Cen MT"/>
              </a:rPr>
              <a:t> </a:t>
            </a:r>
            <a:r>
              <a:rPr sz="3600" b="0" spc="5" dirty="0">
                <a:latin typeface="Tw Cen MT"/>
                <a:cs typeface="Tw Cen MT"/>
              </a:rPr>
              <a:t>USING</a:t>
            </a:r>
            <a:r>
              <a:rPr sz="3600" b="0" spc="-55" dirty="0">
                <a:latin typeface="Tw Cen MT"/>
                <a:cs typeface="Tw Cen MT"/>
              </a:rPr>
              <a:t> </a:t>
            </a:r>
            <a:r>
              <a:rPr sz="3600" b="0" spc="-60" dirty="0">
                <a:latin typeface="Tw Cen MT"/>
                <a:cs typeface="Tw Cen MT"/>
              </a:rPr>
              <a:t>PAPER</a:t>
            </a:r>
            <a:endParaRPr sz="3600">
              <a:latin typeface="Tw Cen MT"/>
              <a:cs typeface="Tw Cen MT"/>
            </a:endParaRPr>
          </a:p>
        </p:txBody>
      </p:sp>
      <p:sp>
        <p:nvSpPr>
          <p:cNvPr id="3" name="object 3"/>
          <p:cNvSpPr txBox="1"/>
          <p:nvPr/>
        </p:nvSpPr>
        <p:spPr>
          <a:xfrm>
            <a:off x="1221105" y="2217684"/>
            <a:ext cx="9437370" cy="2527872"/>
          </a:xfrm>
          <a:prstGeom prst="rect">
            <a:avLst/>
          </a:prstGeom>
        </p:spPr>
        <p:txBody>
          <a:bodyPr vert="horz" wrap="square" lIns="0" tIns="109220" rIns="0" bIns="0" rtlCol="0">
            <a:spAutoFit/>
          </a:bodyPr>
          <a:lstStyle/>
          <a:p>
            <a:pPr marL="241300" indent="-229235">
              <a:lnSpc>
                <a:spcPct val="100000"/>
              </a:lnSpc>
              <a:spcBef>
                <a:spcPts val="860"/>
              </a:spcBef>
              <a:buSzPct val="125000"/>
              <a:buFont typeface="Arial"/>
              <a:buChar char="•"/>
              <a:tabLst>
                <a:tab pos="241935" algn="l"/>
              </a:tabLst>
            </a:pPr>
            <a:r>
              <a:rPr sz="2400" dirty="0">
                <a:solidFill>
                  <a:schemeClr val="tx1">
                    <a:lumMod val="95000"/>
                    <a:lumOff val="5000"/>
                  </a:schemeClr>
                </a:solidFill>
                <a:latin typeface="Tw Cen MT"/>
                <a:cs typeface="Tw Cen MT"/>
              </a:rPr>
              <a:t>By using</a:t>
            </a:r>
            <a:r>
              <a:rPr sz="2400" spc="-5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45" dirty="0">
                <a:solidFill>
                  <a:schemeClr val="tx1">
                    <a:lumMod val="95000"/>
                    <a:lumOff val="5000"/>
                  </a:schemeClr>
                </a:solidFill>
                <a:latin typeface="Tw Cen MT"/>
                <a:cs typeface="Tw Cen MT"/>
              </a:rPr>
              <a:t> </a:t>
            </a:r>
            <a:r>
              <a:rPr sz="2400" spc="-15" dirty="0">
                <a:solidFill>
                  <a:schemeClr val="tx1">
                    <a:lumMod val="95000"/>
                    <a:lumOff val="5000"/>
                  </a:schemeClr>
                </a:solidFill>
                <a:latin typeface="Tw Cen MT"/>
                <a:cs typeface="Tw Cen MT"/>
              </a:rPr>
              <a:t>paper,</a:t>
            </a:r>
            <a:r>
              <a:rPr sz="2400" spc="-140" dirty="0">
                <a:solidFill>
                  <a:schemeClr val="tx1">
                    <a:lumMod val="95000"/>
                    <a:lumOff val="5000"/>
                  </a:schemeClr>
                </a:solidFill>
                <a:latin typeface="Tw Cen MT"/>
                <a:cs typeface="Tw Cen MT"/>
              </a:rPr>
              <a:t> </a:t>
            </a:r>
            <a:r>
              <a:rPr sz="2400" spc="-50" dirty="0">
                <a:solidFill>
                  <a:schemeClr val="tx1">
                    <a:lumMod val="95000"/>
                    <a:lumOff val="5000"/>
                  </a:schemeClr>
                </a:solidFill>
                <a:latin typeface="Tw Cen MT"/>
                <a:cs typeface="Tw Cen MT"/>
              </a:rPr>
              <a:t>we</a:t>
            </a:r>
            <a:r>
              <a:rPr sz="2400" spc="8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can</a:t>
            </a:r>
            <a:r>
              <a:rPr sz="2400" spc="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reduce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our</a:t>
            </a:r>
            <a:r>
              <a:rPr sz="2400" spc="2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impact</a:t>
            </a:r>
            <a:r>
              <a:rPr sz="2400" spc="-4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on forest.</a:t>
            </a:r>
          </a:p>
          <a:p>
            <a:pPr marL="241300" marR="5080" indent="-229235">
              <a:lnSpc>
                <a:spcPct val="119900"/>
              </a:lnSpc>
              <a:spcBef>
                <a:spcPts val="980"/>
              </a:spcBef>
              <a:buSzPct val="125000"/>
              <a:buFont typeface="Arial"/>
              <a:buChar char="•"/>
              <a:tabLst>
                <a:tab pos="241935" algn="l"/>
              </a:tabLst>
            </a:pPr>
            <a:r>
              <a:rPr sz="2400" spc="-10" dirty="0">
                <a:solidFill>
                  <a:schemeClr val="tx1">
                    <a:lumMod val="95000"/>
                    <a:lumOff val="5000"/>
                  </a:schemeClr>
                </a:solidFill>
                <a:latin typeface="Tw Cen MT"/>
                <a:cs typeface="Tw Cen MT"/>
              </a:rPr>
              <a:t>Cut </a:t>
            </a:r>
            <a:r>
              <a:rPr sz="2400" spc="-5" dirty="0">
                <a:solidFill>
                  <a:schemeClr val="tx1">
                    <a:lumMod val="95000"/>
                    <a:lumOff val="5000"/>
                  </a:schemeClr>
                </a:solidFill>
                <a:latin typeface="Tw Cen MT"/>
                <a:cs typeface="Tw Cen MT"/>
              </a:rPr>
              <a:t>energy </a:t>
            </a:r>
            <a:r>
              <a:rPr sz="2400" spc="5" dirty="0">
                <a:solidFill>
                  <a:schemeClr val="tx1">
                    <a:lumMod val="95000"/>
                    <a:lumOff val="5000"/>
                  </a:schemeClr>
                </a:solidFill>
                <a:latin typeface="Tw Cen MT"/>
                <a:cs typeface="Tw Cen MT"/>
              </a:rPr>
              <a:t>use and </a:t>
            </a:r>
            <a:r>
              <a:rPr sz="2400" spc="-5" dirty="0">
                <a:solidFill>
                  <a:schemeClr val="tx1">
                    <a:lumMod val="95000"/>
                    <a:lumOff val="5000"/>
                  </a:schemeClr>
                </a:solidFill>
                <a:latin typeface="Tw Cen MT"/>
                <a:cs typeface="Tw Cen MT"/>
              </a:rPr>
              <a:t>Climate </a:t>
            </a:r>
            <a:r>
              <a:rPr sz="2400" dirty="0">
                <a:solidFill>
                  <a:schemeClr val="tx1">
                    <a:lumMod val="95000"/>
                    <a:lumOff val="5000"/>
                  </a:schemeClr>
                </a:solidFill>
                <a:latin typeface="Tw Cen MT"/>
                <a:cs typeface="Tw Cen MT"/>
              </a:rPr>
              <a:t>change </a:t>
            </a:r>
            <a:r>
              <a:rPr sz="2400" spc="-5" dirty="0">
                <a:solidFill>
                  <a:schemeClr val="tx1">
                    <a:lumMod val="95000"/>
                    <a:lumOff val="5000"/>
                  </a:schemeClr>
                </a:solidFill>
                <a:latin typeface="Tw Cen MT"/>
                <a:cs typeface="Tw Cen MT"/>
              </a:rPr>
              <a:t>emission, </a:t>
            </a:r>
            <a:r>
              <a:rPr sz="2400" spc="-10" dirty="0">
                <a:solidFill>
                  <a:schemeClr val="tx1">
                    <a:lumMod val="95000"/>
                    <a:lumOff val="5000"/>
                  </a:schemeClr>
                </a:solidFill>
                <a:latin typeface="Tw Cen MT"/>
                <a:cs typeface="Tw Cen MT"/>
              </a:rPr>
              <a:t>limit </a:t>
            </a:r>
            <a:r>
              <a:rPr sz="2400" spc="-15" dirty="0">
                <a:solidFill>
                  <a:schemeClr val="tx1">
                    <a:lumMod val="95000"/>
                    <a:lumOff val="5000"/>
                  </a:schemeClr>
                </a:solidFill>
                <a:latin typeface="Tw Cen MT"/>
                <a:cs typeface="Tw Cen MT"/>
              </a:rPr>
              <a:t>water </a:t>
            </a:r>
            <a:r>
              <a:rPr sz="2400" spc="5" dirty="0">
                <a:solidFill>
                  <a:schemeClr val="tx1">
                    <a:lumMod val="95000"/>
                    <a:lumOff val="5000"/>
                  </a:schemeClr>
                </a:solidFill>
                <a:latin typeface="Tw Cen MT"/>
                <a:cs typeface="Tw Cen MT"/>
              </a:rPr>
              <a:t>and </a:t>
            </a:r>
            <a:r>
              <a:rPr sz="2400" dirty="0">
                <a:solidFill>
                  <a:schemeClr val="tx1">
                    <a:lumMod val="95000"/>
                    <a:lumOff val="5000"/>
                  </a:schemeClr>
                </a:solidFill>
                <a:latin typeface="Tw Cen MT"/>
                <a:cs typeface="Tw Cen MT"/>
              </a:rPr>
              <a:t>other pollution </a:t>
            </a:r>
            <a:r>
              <a:rPr sz="2400" spc="-65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and</a:t>
            </a:r>
            <a:r>
              <a:rPr sz="2400" spc="-5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produce</a:t>
            </a:r>
            <a:r>
              <a:rPr sz="2400" spc="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4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waste.</a:t>
            </a:r>
            <a:endParaRPr sz="2400" dirty="0">
              <a:solidFill>
                <a:schemeClr val="tx1">
                  <a:lumMod val="95000"/>
                  <a:lumOff val="5000"/>
                </a:schemeClr>
              </a:solidFill>
              <a:latin typeface="Tw Cen MT"/>
              <a:cs typeface="Tw Cen MT"/>
            </a:endParaRPr>
          </a:p>
          <a:p>
            <a:pPr marL="241300" indent="-229235">
              <a:lnSpc>
                <a:spcPct val="100000"/>
              </a:lnSpc>
              <a:spcBef>
                <a:spcPts val="1550"/>
              </a:spcBef>
              <a:buSzPct val="125000"/>
              <a:buFont typeface="Arial"/>
              <a:buChar char="•"/>
              <a:tabLst>
                <a:tab pos="241935" algn="l"/>
              </a:tabLst>
            </a:pPr>
            <a:r>
              <a:rPr sz="2400" spc="-5" dirty="0">
                <a:solidFill>
                  <a:schemeClr val="tx1">
                    <a:lumMod val="95000"/>
                    <a:lumOff val="5000"/>
                  </a:schemeClr>
                </a:solidFill>
                <a:latin typeface="Tw Cen MT"/>
                <a:cs typeface="Tw Cen MT"/>
              </a:rPr>
              <a:t>Using</a:t>
            </a:r>
            <a:r>
              <a:rPr sz="2400" spc="-50"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less</a:t>
            </a:r>
            <a:r>
              <a:rPr sz="2400" spc="35"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paper</a:t>
            </a:r>
            <a:r>
              <a:rPr sz="2400" spc="-114"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also</a:t>
            </a:r>
            <a:r>
              <a:rPr sz="2400" spc="-6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help</a:t>
            </a:r>
            <a:r>
              <a:rPr sz="2400" spc="3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ensure</a:t>
            </a:r>
            <a:r>
              <a:rPr sz="2400" spc="-65" dirty="0">
                <a:solidFill>
                  <a:schemeClr val="tx1">
                    <a:lumMod val="95000"/>
                    <a:lumOff val="5000"/>
                  </a:schemeClr>
                </a:solidFill>
                <a:latin typeface="Tw Cen MT"/>
                <a:cs typeface="Tw Cen MT"/>
              </a:rPr>
              <a:t> </a:t>
            </a:r>
            <a:r>
              <a:rPr sz="2400" spc="-114" dirty="0">
                <a:solidFill>
                  <a:schemeClr val="tx1">
                    <a:lumMod val="95000"/>
                    <a:lumOff val="5000"/>
                  </a:schemeClr>
                </a:solidFill>
                <a:latin typeface="Tw Cen MT"/>
                <a:cs typeface="Tw Cen MT"/>
              </a:rPr>
              <a:t>We</a:t>
            </a:r>
            <a:r>
              <a:rPr sz="2400" spc="1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can</a:t>
            </a:r>
            <a:r>
              <a:rPr sz="2400" spc="1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only</a:t>
            </a:r>
            <a:r>
              <a:rPr sz="2400" spc="5" dirty="0">
                <a:solidFill>
                  <a:schemeClr val="tx1">
                    <a:lumMod val="95000"/>
                    <a:lumOff val="5000"/>
                  </a:schemeClr>
                </a:solidFill>
                <a:latin typeface="Tw Cen MT"/>
                <a:cs typeface="Tw Cen MT"/>
              </a:rPr>
              <a:t> use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our</a:t>
            </a:r>
            <a:r>
              <a:rPr sz="2400" spc="30"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fair</a:t>
            </a:r>
            <a:r>
              <a:rPr sz="2400" spc="-40" dirty="0">
                <a:solidFill>
                  <a:schemeClr val="tx1">
                    <a:lumMod val="95000"/>
                    <a:lumOff val="5000"/>
                  </a:schemeClr>
                </a:solidFill>
                <a:latin typeface="Tw Cen MT"/>
                <a:cs typeface="Tw Cen MT"/>
              </a:rPr>
              <a:t> </a:t>
            </a:r>
            <a:r>
              <a:rPr sz="2400" spc="10" dirty="0">
                <a:solidFill>
                  <a:schemeClr val="tx1">
                    <a:lumMod val="95000"/>
                    <a:lumOff val="5000"/>
                  </a:schemeClr>
                </a:solidFill>
                <a:latin typeface="Tw Cen MT"/>
                <a:cs typeface="Tw Cen MT"/>
              </a:rPr>
              <a:t>share</a:t>
            </a:r>
            <a:r>
              <a:rPr sz="2400" spc="-6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of</a:t>
            </a:r>
            <a:r>
              <a:rPr sz="2400" spc="35" dirty="0">
                <a:solidFill>
                  <a:schemeClr val="tx1">
                    <a:lumMod val="95000"/>
                    <a:lumOff val="5000"/>
                  </a:schemeClr>
                </a:solidFill>
                <a:latin typeface="Tw Cen MT"/>
                <a:cs typeface="Tw Cen MT"/>
              </a:rPr>
              <a:t> </a:t>
            </a:r>
            <a:r>
              <a:rPr sz="2400" spc="5" dirty="0">
                <a:solidFill>
                  <a:schemeClr val="tx1">
                    <a:lumMod val="95000"/>
                    <a:lumOff val="5000"/>
                  </a:schemeClr>
                </a:solidFill>
                <a:latin typeface="Tw Cen MT"/>
                <a:cs typeface="Tw Cen MT"/>
              </a:rPr>
              <a:t>the</a:t>
            </a:r>
            <a:endParaRPr sz="2400" dirty="0">
              <a:solidFill>
                <a:schemeClr val="tx1">
                  <a:lumMod val="95000"/>
                  <a:lumOff val="5000"/>
                </a:schemeClr>
              </a:solidFill>
              <a:latin typeface="Tw Cen MT"/>
              <a:cs typeface="Tw Cen MT"/>
            </a:endParaRPr>
          </a:p>
          <a:p>
            <a:pPr marL="241300">
              <a:lnSpc>
                <a:spcPct val="100000"/>
              </a:lnSpc>
              <a:spcBef>
                <a:spcPts val="650"/>
              </a:spcBef>
            </a:pPr>
            <a:r>
              <a:rPr sz="2400" spc="5" dirty="0">
                <a:solidFill>
                  <a:schemeClr val="tx1">
                    <a:lumMod val="95000"/>
                    <a:lumOff val="5000"/>
                  </a:schemeClr>
                </a:solidFill>
                <a:latin typeface="Tw Cen MT"/>
                <a:cs typeface="Tw Cen MT"/>
              </a:rPr>
              <a:t>earth’s</a:t>
            </a:r>
            <a:r>
              <a:rPr sz="2400" spc="-135" dirty="0">
                <a:solidFill>
                  <a:schemeClr val="tx1">
                    <a:lumMod val="95000"/>
                    <a:lumOff val="5000"/>
                  </a:schemeClr>
                </a:solidFill>
                <a:latin typeface="Tw Cen MT"/>
                <a:cs typeface="Tw Cen MT"/>
              </a:rPr>
              <a:t> </a:t>
            </a:r>
            <a:r>
              <a:rPr sz="2400" dirty="0">
                <a:solidFill>
                  <a:schemeClr val="tx1">
                    <a:lumMod val="95000"/>
                    <a:lumOff val="5000"/>
                  </a:schemeClr>
                </a:solidFill>
                <a:latin typeface="Tw Cen MT"/>
                <a:cs typeface="Tw Cen MT"/>
              </a:rPr>
              <a:t>resource.</a:t>
            </a:r>
          </a:p>
        </p:txBody>
      </p:sp>
    </p:spTree>
    <p:extLst>
      <p:ext uri="{BB962C8B-B14F-4D97-AF65-F5344CB8AC3E}">
        <p14:creationId xmlns:p14="http://schemas.microsoft.com/office/powerpoint/2010/main" val="24882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extLst>
      <p:ext uri="{BB962C8B-B14F-4D97-AF65-F5344CB8AC3E}">
        <p14:creationId xmlns:p14="http://schemas.microsoft.com/office/powerpoint/2010/main" val="188178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25" y="0"/>
            <a:ext cx="1164431" cy="2371725"/>
          </a:xfrm>
          <a:prstGeom prst="rect">
            <a:avLst/>
          </a:prstGeom>
        </p:spPr>
      </p:pic>
      <p:pic>
        <p:nvPicPr>
          <p:cNvPr id="3" name="object 3"/>
          <p:cNvPicPr/>
          <p:nvPr/>
        </p:nvPicPr>
        <p:blipFill>
          <a:blip r:embed="rId3" cstate="print"/>
          <a:stretch>
            <a:fillRect/>
          </a:stretch>
        </p:blipFill>
        <p:spPr>
          <a:xfrm>
            <a:off x="0" y="3552825"/>
            <a:ext cx="219075" cy="657225"/>
          </a:xfrm>
          <a:prstGeom prst="rect">
            <a:avLst/>
          </a:prstGeom>
        </p:spPr>
      </p:pic>
      <p:grpSp>
        <p:nvGrpSpPr>
          <p:cNvPr id="4" name="object 4"/>
          <p:cNvGrpSpPr/>
          <p:nvPr/>
        </p:nvGrpSpPr>
        <p:grpSpPr>
          <a:xfrm>
            <a:off x="0" y="4486275"/>
            <a:ext cx="1202690" cy="2371725"/>
            <a:chOff x="0" y="4486275"/>
            <a:chExt cx="1202690" cy="2371725"/>
          </a:xfrm>
        </p:grpSpPr>
        <p:pic>
          <p:nvPicPr>
            <p:cNvPr id="5" name="object 5"/>
            <p:cNvPicPr/>
            <p:nvPr/>
          </p:nvPicPr>
          <p:blipFill>
            <a:blip r:embed="rId4" cstate="print"/>
            <a:stretch>
              <a:fillRect/>
            </a:stretch>
          </p:blipFill>
          <p:spPr>
            <a:xfrm>
              <a:off x="0" y="4486275"/>
              <a:ext cx="238125" cy="2362200"/>
            </a:xfrm>
            <a:prstGeom prst="rect">
              <a:avLst/>
            </a:prstGeom>
          </p:spPr>
        </p:pic>
        <p:pic>
          <p:nvPicPr>
            <p:cNvPr id="6" name="object 6"/>
            <p:cNvPicPr/>
            <p:nvPr/>
          </p:nvPicPr>
          <p:blipFill>
            <a:blip r:embed="rId5" cstate="print"/>
            <a:stretch>
              <a:fillRect/>
            </a:stretch>
          </p:blipFill>
          <p:spPr>
            <a:xfrm>
              <a:off x="219075" y="4867275"/>
              <a:ext cx="983239" cy="1990725"/>
            </a:xfrm>
            <a:prstGeom prst="rect">
              <a:avLst/>
            </a:prstGeom>
          </p:spPr>
        </p:pic>
      </p:grpSp>
      <p:pic>
        <p:nvPicPr>
          <p:cNvPr id="7" name="object 7"/>
          <p:cNvPicPr/>
          <p:nvPr/>
        </p:nvPicPr>
        <p:blipFill>
          <a:blip r:embed="rId6" cstate="print"/>
          <a:stretch>
            <a:fillRect/>
          </a:stretch>
        </p:blipFill>
        <p:spPr>
          <a:xfrm>
            <a:off x="11370691" y="0"/>
            <a:ext cx="535559" cy="628650"/>
          </a:xfrm>
          <a:prstGeom prst="rect">
            <a:avLst/>
          </a:prstGeom>
        </p:spPr>
      </p:pic>
      <p:pic>
        <p:nvPicPr>
          <p:cNvPr id="8" name="object 8"/>
          <p:cNvPicPr/>
          <p:nvPr/>
        </p:nvPicPr>
        <p:blipFill>
          <a:blip r:embed="rId7" cstate="print"/>
          <a:stretch>
            <a:fillRect/>
          </a:stretch>
        </p:blipFill>
        <p:spPr>
          <a:xfrm>
            <a:off x="11534775" y="5553075"/>
            <a:ext cx="504825" cy="1295400"/>
          </a:xfrm>
          <a:prstGeom prst="rect">
            <a:avLst/>
          </a:prstGeom>
        </p:spPr>
      </p:pic>
      <p:pic>
        <p:nvPicPr>
          <p:cNvPr id="9" name="object 9"/>
          <p:cNvPicPr/>
          <p:nvPr/>
        </p:nvPicPr>
        <p:blipFill>
          <a:blip r:embed="rId8" cstate="print"/>
          <a:stretch>
            <a:fillRect/>
          </a:stretch>
        </p:blipFill>
        <p:spPr>
          <a:xfrm>
            <a:off x="11630025" y="9525"/>
            <a:ext cx="381000" cy="1724025"/>
          </a:xfrm>
          <a:prstGeom prst="rect">
            <a:avLst/>
          </a:prstGeom>
        </p:spPr>
      </p:pic>
      <p:pic>
        <p:nvPicPr>
          <p:cNvPr id="10" name="object 10"/>
          <p:cNvPicPr/>
          <p:nvPr/>
        </p:nvPicPr>
        <p:blipFill>
          <a:blip r:embed="rId9" cstate="print"/>
          <a:stretch>
            <a:fillRect/>
          </a:stretch>
        </p:blipFill>
        <p:spPr>
          <a:xfrm>
            <a:off x="11439525" y="4867275"/>
            <a:ext cx="390525" cy="1981200"/>
          </a:xfrm>
          <a:prstGeom prst="rect">
            <a:avLst/>
          </a:prstGeom>
        </p:spPr>
      </p:pic>
      <p:sp>
        <p:nvSpPr>
          <p:cNvPr id="11" name="object 11"/>
          <p:cNvSpPr txBox="1">
            <a:spLocks noGrp="1"/>
          </p:cNvSpPr>
          <p:nvPr>
            <p:ph type="title"/>
          </p:nvPr>
        </p:nvSpPr>
        <p:spPr>
          <a:xfrm>
            <a:off x="4691634" y="1023238"/>
            <a:ext cx="2807970" cy="575310"/>
          </a:xfrm>
          <a:prstGeom prst="rect">
            <a:avLst/>
          </a:prstGeom>
        </p:spPr>
        <p:txBody>
          <a:bodyPr vert="horz" wrap="square" lIns="0" tIns="13335" rIns="0" bIns="0" rtlCol="0">
            <a:spAutoFit/>
          </a:bodyPr>
          <a:lstStyle/>
          <a:p>
            <a:pPr marL="12700">
              <a:lnSpc>
                <a:spcPct val="100000"/>
              </a:lnSpc>
              <a:spcBef>
                <a:spcPts val="105"/>
              </a:spcBef>
            </a:pPr>
            <a:r>
              <a:rPr sz="3600" b="0" dirty="0">
                <a:latin typeface="Tw Cen MT"/>
                <a:cs typeface="Tw Cen MT"/>
              </a:rPr>
              <a:t>GO</a:t>
            </a:r>
            <a:r>
              <a:rPr sz="3600" b="0" spc="-95" dirty="0">
                <a:latin typeface="Tw Cen MT"/>
                <a:cs typeface="Tw Cen MT"/>
              </a:rPr>
              <a:t> </a:t>
            </a:r>
            <a:r>
              <a:rPr sz="3600" b="0" spc="-40" dirty="0">
                <a:latin typeface="Tw Cen MT"/>
                <a:cs typeface="Tw Cen MT"/>
              </a:rPr>
              <a:t>PAPERLESS</a:t>
            </a:r>
            <a:endParaRPr sz="3600">
              <a:latin typeface="Tw Cen MT"/>
              <a:cs typeface="Tw Cen MT"/>
            </a:endParaRPr>
          </a:p>
        </p:txBody>
      </p:sp>
      <p:pic>
        <p:nvPicPr>
          <p:cNvPr id="12" name="object 12"/>
          <p:cNvPicPr/>
          <p:nvPr/>
        </p:nvPicPr>
        <p:blipFill>
          <a:blip r:embed="rId10" cstate="print"/>
          <a:stretch>
            <a:fillRect/>
          </a:stretch>
        </p:blipFill>
        <p:spPr>
          <a:xfrm>
            <a:off x="2819400" y="2371725"/>
            <a:ext cx="7362825" cy="3924300"/>
          </a:xfrm>
          <a:prstGeom prst="rect">
            <a:avLst/>
          </a:prstGeom>
        </p:spPr>
      </p:pic>
    </p:spTree>
    <p:extLst>
      <p:ext uri="{BB962C8B-B14F-4D97-AF65-F5344CB8AC3E}">
        <p14:creationId xmlns:p14="http://schemas.microsoft.com/office/powerpoint/2010/main" val="58059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93C97-8558-4C3F-B992-9E9ED209D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17438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3E00-5DEB-45E2-8DF5-68FC06ADAEBA}"/>
              </a:ext>
            </a:extLst>
          </p:cNvPr>
          <p:cNvSpPr>
            <a:spLocks noGrp="1"/>
          </p:cNvSpPr>
          <p:nvPr>
            <p:ph type="title"/>
          </p:nvPr>
        </p:nvSpPr>
        <p:spPr>
          <a:xfrm>
            <a:off x="635000" y="634029"/>
            <a:ext cx="10921640" cy="1314698"/>
          </a:xfrm>
        </p:spPr>
        <p:txBody>
          <a:bodyPr anchor="ctr">
            <a:normAutofit/>
          </a:bodyPr>
          <a:lstStyle/>
          <a:p>
            <a:pPr algn="ctr"/>
            <a:r>
              <a:rPr lang="en-US" sz="7200"/>
              <a:t>WAY GOING PAPERLES</a:t>
            </a:r>
            <a:endParaRPr lang="en-IN" sz="7200"/>
          </a:p>
        </p:txBody>
      </p:sp>
      <p:graphicFrame>
        <p:nvGraphicFramePr>
          <p:cNvPr id="22" name="Content Placeholder 2">
            <a:extLst>
              <a:ext uri="{FF2B5EF4-FFF2-40B4-BE49-F238E27FC236}">
                <a16:creationId xmlns:a16="http://schemas.microsoft.com/office/drawing/2014/main" id="{C6B5A46D-0D93-45BE-81FC-2DF01436056C}"/>
              </a:ext>
            </a:extLst>
          </p:cNvPr>
          <p:cNvGraphicFramePr>
            <a:graphicFrameLocks noGrp="1"/>
          </p:cNvGraphicFramePr>
          <p:nvPr>
            <p:ph idx="1"/>
            <p:extLst>
              <p:ext uri="{D42A27DB-BD31-4B8C-83A1-F6EECF244321}">
                <p14:modId xmlns:p14="http://schemas.microsoft.com/office/powerpoint/2010/main" val="4186525310"/>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94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6C23-13ED-4033-9DF4-8BC88104E5F3}"/>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dirty="0"/>
              <a:t>1.Save time</a:t>
            </a:r>
          </a:p>
        </p:txBody>
      </p:sp>
      <p:pic>
        <p:nvPicPr>
          <p:cNvPr id="10" name="Content Placeholder 9" descr="Logo&#10;&#10;Description automatically generated">
            <a:extLst>
              <a:ext uri="{FF2B5EF4-FFF2-40B4-BE49-F238E27FC236}">
                <a16:creationId xmlns:a16="http://schemas.microsoft.com/office/drawing/2014/main" id="{FF7D7AF7-3603-40FD-9196-11E05D1F459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979" r="330" b="-3"/>
          <a:stretch/>
        </p:blipFill>
        <p:spPr>
          <a:xfrm>
            <a:off x="572492" y="2089604"/>
            <a:ext cx="3941064" cy="4096511"/>
          </a:xfrm>
          <a:prstGeom prst="rect">
            <a:avLst/>
          </a:prstGeom>
        </p:spPr>
      </p:pic>
      <p:sp>
        <p:nvSpPr>
          <p:cNvPr id="4" name="Content Placeholder 3">
            <a:extLst>
              <a:ext uri="{FF2B5EF4-FFF2-40B4-BE49-F238E27FC236}">
                <a16:creationId xmlns:a16="http://schemas.microsoft.com/office/drawing/2014/main" id="{6F3CB17A-0561-4967-9FD3-6E64175EDF91}"/>
              </a:ext>
            </a:extLst>
          </p:cNvPr>
          <p:cNvSpPr>
            <a:spLocks noGrp="1"/>
          </p:cNvSpPr>
          <p:nvPr>
            <p:ph sz="half" idx="2"/>
          </p:nvPr>
        </p:nvSpPr>
        <p:spPr>
          <a:xfrm>
            <a:off x="4905955" y="2071316"/>
            <a:ext cx="6713552" cy="4096511"/>
          </a:xfrm>
        </p:spPr>
        <p:txBody>
          <a:bodyPr vert="horz" lIns="91440" tIns="45720" rIns="91440" bIns="45720" rtlCol="0" anchor="t">
            <a:normAutofit fontScale="85000" lnSpcReduction="20000"/>
          </a:bodyPr>
          <a:lstStyle/>
          <a:p>
            <a:r>
              <a:rPr lang="en-US" sz="4000" dirty="0">
                <a:solidFill>
                  <a:schemeClr val="accent1">
                    <a:lumMod val="75000"/>
                  </a:schemeClr>
                </a:solidFill>
              </a:rPr>
              <a:t>With a paperless filing system, searching through thousands of files becomes as easy as “Ctrl + F.” Of course there is a learning curve, but the Small Business Administration (SBA) suggests that going paperless increases the productivity, functionality and efficiency of an office.</a:t>
            </a:r>
          </a:p>
        </p:txBody>
      </p:sp>
    </p:spTree>
    <p:extLst>
      <p:ext uri="{BB962C8B-B14F-4D97-AF65-F5344CB8AC3E}">
        <p14:creationId xmlns:p14="http://schemas.microsoft.com/office/powerpoint/2010/main" val="373163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57E62F-72D7-48CA-8AE1-523466187A10}"/>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dirty="0"/>
              <a:t>2.SAVE MONEY</a:t>
            </a:r>
          </a:p>
        </p:txBody>
      </p:sp>
      <p:pic>
        <p:nvPicPr>
          <p:cNvPr id="26" name="Content Placeholder 25" descr="A picture containing indoor, counter&#10;&#10;Description automatically generated">
            <a:extLst>
              <a:ext uri="{FF2B5EF4-FFF2-40B4-BE49-F238E27FC236}">
                <a16:creationId xmlns:a16="http://schemas.microsoft.com/office/drawing/2014/main" id="{3CC70B5D-0D54-4895-83B9-7AFFD52288E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0597" r="39055" b="-2"/>
          <a:stretch/>
        </p:blipFill>
        <p:spPr>
          <a:xfrm>
            <a:off x="572492" y="2089604"/>
            <a:ext cx="3941064" cy="4096511"/>
          </a:xfrm>
          <a:prstGeom prst="rect">
            <a:avLst/>
          </a:prstGeom>
        </p:spPr>
      </p:pic>
      <p:sp>
        <p:nvSpPr>
          <p:cNvPr id="22" name="Content Placeholder 21">
            <a:extLst>
              <a:ext uri="{FF2B5EF4-FFF2-40B4-BE49-F238E27FC236}">
                <a16:creationId xmlns:a16="http://schemas.microsoft.com/office/drawing/2014/main" id="{587902C8-038A-41C9-9E7D-E5C2CCC04C0B}"/>
              </a:ext>
            </a:extLst>
          </p:cNvPr>
          <p:cNvSpPr>
            <a:spLocks noGrp="1"/>
          </p:cNvSpPr>
          <p:nvPr>
            <p:ph sz="half" idx="2"/>
          </p:nvPr>
        </p:nvSpPr>
        <p:spPr>
          <a:xfrm>
            <a:off x="4905955" y="2071316"/>
            <a:ext cx="6713552" cy="4096511"/>
          </a:xfrm>
        </p:spPr>
        <p:txBody>
          <a:bodyPr vert="horz" lIns="91440" tIns="45720" rIns="91440" bIns="45720" rtlCol="0" anchor="t">
            <a:normAutofit fontScale="77500" lnSpcReduction="20000"/>
          </a:bodyPr>
          <a:lstStyle/>
          <a:p>
            <a:r>
              <a:rPr lang="en-US" sz="4000" dirty="0">
                <a:solidFill>
                  <a:srgbClr val="002060"/>
                </a:solidFill>
              </a:rPr>
              <a:t>A paperless office obviously buys less paper, saving an average of almost $80 per employee, according to the EPA. But less obvious is the far more significant savings in ink, toner, postage, files storage space, trips to the post office and time spent shredding old files or searching for misfiled documents.</a:t>
            </a:r>
          </a:p>
        </p:txBody>
      </p:sp>
    </p:spTree>
    <p:extLst>
      <p:ext uri="{BB962C8B-B14F-4D97-AF65-F5344CB8AC3E}">
        <p14:creationId xmlns:p14="http://schemas.microsoft.com/office/powerpoint/2010/main" val="156489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1C48-DF44-4054-9641-57D175A0E283}"/>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7200"/>
              <a:t>3.SAVE SPACE</a:t>
            </a:r>
          </a:p>
        </p:txBody>
      </p:sp>
      <p:pic>
        <p:nvPicPr>
          <p:cNvPr id="6" name="Content Placeholder 5" descr="A picture containing text, electronics, screenshot&#10;&#10;Description automatically generated">
            <a:extLst>
              <a:ext uri="{FF2B5EF4-FFF2-40B4-BE49-F238E27FC236}">
                <a16:creationId xmlns:a16="http://schemas.microsoft.com/office/drawing/2014/main" id="{19FC041B-41BC-4A49-B036-C4B208A40F0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866"/>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3">
            <a:extLst>
              <a:ext uri="{FF2B5EF4-FFF2-40B4-BE49-F238E27FC236}">
                <a16:creationId xmlns:a16="http://schemas.microsoft.com/office/drawing/2014/main" id="{1D604B2B-E3DB-467D-A10B-36AC950C387B}"/>
              </a:ext>
            </a:extLst>
          </p:cNvPr>
          <p:cNvSpPr>
            <a:spLocks noGrp="1"/>
          </p:cNvSpPr>
          <p:nvPr>
            <p:ph sz="half" idx="2"/>
          </p:nvPr>
        </p:nvSpPr>
        <p:spPr>
          <a:xfrm>
            <a:off x="4905955" y="2071316"/>
            <a:ext cx="6713552" cy="4114800"/>
          </a:xfrm>
        </p:spPr>
        <p:txBody>
          <a:bodyPr vert="horz" lIns="91440" tIns="45720" rIns="91440" bIns="45720" rtlCol="0" anchor="t">
            <a:normAutofit fontScale="85000" lnSpcReduction="20000"/>
          </a:bodyPr>
          <a:lstStyle/>
          <a:p>
            <a:r>
              <a:rPr lang="en-US" sz="4800" dirty="0">
                <a:solidFill>
                  <a:schemeClr val="accent6">
                    <a:lumMod val="75000"/>
                  </a:schemeClr>
                </a:solidFill>
              </a:rPr>
              <a:t>Bulky file cabinets are obsolete. A whole cabinet of contents can be condensed into two gigabytes of neatly organized files on a hard drive. Old file rooms can become new offices</a:t>
            </a:r>
            <a:r>
              <a:rPr lang="en-US" dirty="0">
                <a:solidFill>
                  <a:schemeClr val="accent6">
                    <a:lumMod val="75000"/>
                  </a:schemeClr>
                </a:solidFill>
              </a:rPr>
              <a:t>.</a:t>
            </a:r>
          </a:p>
        </p:txBody>
      </p:sp>
    </p:spTree>
    <p:extLst>
      <p:ext uri="{BB962C8B-B14F-4D97-AF65-F5344CB8AC3E}">
        <p14:creationId xmlns:p14="http://schemas.microsoft.com/office/powerpoint/2010/main" val="163592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C581-EC90-49F5-B394-0FF9CC50963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600"/>
              <a:t>4.IMPROVES SECURITY</a:t>
            </a:r>
          </a:p>
        </p:txBody>
      </p:sp>
      <p:pic>
        <p:nvPicPr>
          <p:cNvPr id="6" name="Content Placeholder 5" descr="Icon&#10;&#10;Description automatically generated">
            <a:extLst>
              <a:ext uri="{FF2B5EF4-FFF2-40B4-BE49-F238E27FC236}">
                <a16:creationId xmlns:a16="http://schemas.microsoft.com/office/drawing/2014/main" id="{90166871-41D1-45E9-9271-936A5DBC502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175" r="224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Content Placeholder 3">
            <a:extLst>
              <a:ext uri="{FF2B5EF4-FFF2-40B4-BE49-F238E27FC236}">
                <a16:creationId xmlns:a16="http://schemas.microsoft.com/office/drawing/2014/main" id="{3F4EF951-91B9-4BCD-9BAD-51871A414589}"/>
              </a:ext>
            </a:extLst>
          </p:cNvPr>
          <p:cNvSpPr>
            <a:spLocks noGrp="1"/>
          </p:cNvSpPr>
          <p:nvPr>
            <p:ph sz="half" idx="2"/>
          </p:nvPr>
        </p:nvSpPr>
        <p:spPr>
          <a:xfrm>
            <a:off x="640080" y="2562180"/>
            <a:ext cx="4243589" cy="3320668"/>
          </a:xfrm>
        </p:spPr>
        <p:txBody>
          <a:bodyPr vert="horz" lIns="91440" tIns="45720" rIns="91440" bIns="45720" rtlCol="0">
            <a:noAutofit/>
          </a:bodyPr>
          <a:lstStyle/>
          <a:p>
            <a:r>
              <a:rPr lang="en-US" sz="2400" dirty="0">
                <a:solidFill>
                  <a:schemeClr val="accent3">
                    <a:lumMod val="50000"/>
                  </a:schemeClr>
                </a:solidFill>
              </a:rPr>
              <a:t>Storing and backing up documents on the cloud (online) eliminates the need to carry sensitive papers out of the office. Rigorous safeguards built into back- up systems ensure data is not lost through natural disaster or accident, either</a:t>
            </a:r>
          </a:p>
        </p:txBody>
      </p:sp>
    </p:spTree>
    <p:extLst>
      <p:ext uri="{BB962C8B-B14F-4D97-AF65-F5344CB8AC3E}">
        <p14:creationId xmlns:p14="http://schemas.microsoft.com/office/powerpoint/2010/main" val="14791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38B1-9BC6-440B-9E2E-57D3FDDA3AF7}"/>
              </a:ext>
            </a:extLst>
          </p:cNvPr>
          <p:cNvSpPr>
            <a:spLocks noGrp="1"/>
          </p:cNvSpPr>
          <p:nvPr>
            <p:ph type="title"/>
          </p:nvPr>
        </p:nvSpPr>
        <p:spPr>
          <a:xfrm>
            <a:off x="640080" y="853673"/>
            <a:ext cx="4023360" cy="5004794"/>
          </a:xfrm>
        </p:spPr>
        <p:txBody>
          <a:bodyPr vert="horz" lIns="91440" tIns="45720" rIns="91440" bIns="45720" rtlCol="0" anchor="ctr">
            <a:normAutofit/>
          </a:bodyPr>
          <a:lstStyle/>
          <a:p>
            <a:r>
              <a:rPr lang="en-US" sz="6100"/>
              <a:t>5.BOOSTS CAMPANY IMAGE</a:t>
            </a:r>
          </a:p>
        </p:txBody>
      </p:sp>
      <p:pic>
        <p:nvPicPr>
          <p:cNvPr id="6" name="Content Placeholder 5" descr="A picture containing text, furniture, file&#10;&#10;Description automatically generated">
            <a:extLst>
              <a:ext uri="{FF2B5EF4-FFF2-40B4-BE49-F238E27FC236}">
                <a16:creationId xmlns:a16="http://schemas.microsoft.com/office/drawing/2014/main" id="{E9B5B737-BCD9-42AE-9F07-F83D85E9CF7B}"/>
              </a:ext>
            </a:extLst>
          </p:cNvPr>
          <p:cNvPicPr>
            <a:picLocks noGrp="1" noChangeAspect="1"/>
          </p:cNvPicPr>
          <p:nvPr>
            <p:ph sz="half" idx="1"/>
          </p:nvPr>
        </p:nvPicPr>
        <p:blipFill rotWithShape="1">
          <a:blip r:embed="rId2">
            <a:alphaModFix amt="40000"/>
            <a:extLst>
              <a:ext uri="{28A0092B-C50C-407E-A947-70E740481C1C}">
                <a14:useLocalDpi xmlns:a14="http://schemas.microsoft.com/office/drawing/2010/main" val="0"/>
              </a:ext>
            </a:extLst>
          </a:blip>
          <a:srcRect l="20796" r="4536" b="-1"/>
          <a:stretch/>
        </p:blipFill>
        <p:spPr>
          <a:xfrm>
            <a:off x="20" y="10"/>
            <a:ext cx="12191979" cy="6857990"/>
          </a:xfrm>
          <a:prstGeom prst="rect">
            <a:avLst/>
          </a:prstGeom>
        </p:spPr>
      </p:pic>
      <p:sp>
        <p:nvSpPr>
          <p:cNvPr id="4" name="Content Placeholder 3">
            <a:extLst>
              <a:ext uri="{FF2B5EF4-FFF2-40B4-BE49-F238E27FC236}">
                <a16:creationId xmlns:a16="http://schemas.microsoft.com/office/drawing/2014/main" id="{53062CB9-9904-4052-AED3-561F2BA4722A}"/>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dirty="0"/>
              <a:t>Considering that a one terabyte hard drive could possibly save 50,000 trees and that a recent Harris Interactive survey found an increasing number of Americans consider a business’s environmental track record in their purchasing decisions, going paperless may be an ideal way to improve your business image and gain more</a:t>
            </a:r>
          </a:p>
        </p:txBody>
      </p:sp>
    </p:spTree>
    <p:extLst>
      <p:ext uri="{BB962C8B-B14F-4D97-AF65-F5344CB8AC3E}">
        <p14:creationId xmlns:p14="http://schemas.microsoft.com/office/powerpoint/2010/main" val="54121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70</TotalTime>
  <Words>1904</Words>
  <Application>Microsoft Office PowerPoint</Application>
  <PresentationFormat>Widescreen</PresentationFormat>
  <Paragraphs>206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Facet</vt:lpstr>
      <vt:lpstr>Going Paperless</vt:lpstr>
      <vt:lpstr>PowerPoint Presentation</vt:lpstr>
      <vt:lpstr>PowerPoint Presentation</vt:lpstr>
      <vt:lpstr>WAY GOING PAPERLES</vt:lpstr>
      <vt:lpstr>1.Save time</vt:lpstr>
      <vt:lpstr>2.SAVE MONEY</vt:lpstr>
      <vt:lpstr>3.SAVE SPACE</vt:lpstr>
      <vt:lpstr>4.IMPROVES SECURITY</vt:lpstr>
      <vt:lpstr>5.BOOSTS CAMPANY IMAGE</vt:lpstr>
      <vt:lpstr>Benefits of going paperless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PAPERLESS</vt:lpstr>
      <vt:lpstr>ADVANTAGES OF GOING PAPERLESS</vt:lpstr>
      <vt:lpstr>DISADVANTAGES OF GOING PAPERLESS</vt:lpstr>
      <vt:lpstr>STOP USING PAPER</vt:lpstr>
      <vt:lpstr>PowerPoint Presentation</vt:lpstr>
      <vt:lpstr>GO PAPERLESS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Paperless</dc:title>
  <dc:creator>aniket prajapati</dc:creator>
  <cp:lastModifiedBy>AMAN RAI</cp:lastModifiedBy>
  <cp:revision>8</cp:revision>
  <dcterms:created xsi:type="dcterms:W3CDTF">2021-02-25T08:31:58Z</dcterms:created>
  <dcterms:modified xsi:type="dcterms:W3CDTF">2021-04-19T08:37:13Z</dcterms:modified>
</cp:coreProperties>
</file>